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xlsx" ContentType="application/vnd.openxmlformats-officedocument.spreadsheetml.sheet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2" r:id="rId3"/>
    <p:sldId id="261" r:id="rId4"/>
    <p:sldId id="263" r:id="rId5"/>
    <p:sldId id="256" r:id="rId6"/>
    <p:sldId id="258" r:id="rId7"/>
    <p:sldId id="270" r:id="rId8"/>
    <p:sldId id="269" r:id="rId9"/>
    <p:sldId id="257" r:id="rId10"/>
    <p:sldId id="259" r:id="rId11"/>
    <p:sldId id="260" r:id="rId12"/>
    <p:sldId id="267" r:id="rId13"/>
    <p:sldId id="264" r:id="rId14"/>
    <p:sldId id="265" r:id="rId15"/>
    <p:sldId id="26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15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-61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Relationship Id="rId2" Type="http://schemas.microsoft.com/office/2011/relationships/chartStyle" Target="style1.xml"/><Relationship Id="rId3" Type="http://schemas.microsoft.com/office/2011/relationships/chartColorStyle" Target="colors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Relationship Id="rId2" Type="http://schemas.microsoft.com/office/2011/relationships/chartStyle" Target="style2.xml"/><Relationship Id="rId3" Type="http://schemas.microsoft.com/office/2011/relationships/chartColorStyle" Target="colors2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4" Type="http://schemas.microsoft.com/office/2011/relationships/chartColorStyle" Target="colors3.xml"/><Relationship Id="rId1" Type="http://schemas.openxmlformats.org/officeDocument/2006/relationships/package" Target="../embeddings/_____Microsoft_Excel3.xlsx"/><Relationship Id="rId2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Relationship Id="rId2" Type="http://schemas.microsoft.com/office/2011/relationships/chartStyle" Target="style4.xml"/><Relationship Id="rId3" Type="http://schemas.microsoft.com/office/2011/relationships/chartColorStyle" Target="colors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Relationship Id="rId2" Type="http://schemas.microsoft.com/office/2011/relationships/chartStyle" Target="style5.xml"/><Relationship Id="rId3" Type="http://schemas.microsoft.com/office/2011/relationships/chartColorStyle" Target="colors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Relationship Id="rId2" Type="http://schemas.microsoft.com/office/2011/relationships/chartStyle" Target="style6.xml"/><Relationship Id="rId3" Type="http://schemas.microsoft.com/office/2011/relationships/chartColorStyle" Target="colors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2012 год</c:v>
                </c:pt>
                <c:pt idx="1">
                  <c:v>2017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20000.0</c:v>
                </c:pt>
                <c:pt idx="1">
                  <c:v>13000.0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AAB-4CE3-87B8-0137C73447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05586168"/>
        <c:axId val="-2106300184"/>
      </c:barChart>
      <c:catAx>
        <c:axId val="-2105586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2106300184"/>
        <c:crosses val="autoZero"/>
        <c:auto val="1"/>
        <c:lblAlgn val="ctr"/>
        <c:lblOffset val="100"/>
        <c:noMultiLvlLbl val="0"/>
      </c:catAx>
      <c:valAx>
        <c:axId val="-2106300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2105586168"/>
        <c:crosses val="autoZero"/>
        <c:crossBetween val="between"/>
        <c:majorUnit val="2000.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2010 год</c:v>
                </c:pt>
                <c:pt idx="1">
                  <c:v>2015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140000.0</c:v>
                </c:pt>
                <c:pt idx="1">
                  <c:v>120000.0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AAB-4CE3-87B8-0137C73447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06049432"/>
        <c:axId val="-2105733160"/>
      </c:barChart>
      <c:catAx>
        <c:axId val="-2106049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2105733160"/>
        <c:crosses val="autoZero"/>
        <c:auto val="1"/>
        <c:lblAlgn val="ctr"/>
        <c:lblOffset val="100"/>
        <c:noMultiLvlLbl val="0"/>
      </c:catAx>
      <c:valAx>
        <c:axId val="-2105733160"/>
        <c:scaling>
          <c:orientation val="minMax"/>
          <c:min val="0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2106049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B19-429C-9C75-74EEE1F0B925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CD0-4066-ABD9-9BD1D207934E}"/>
              </c:ext>
            </c:extLst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4558.0</c:v>
                </c:pt>
                <c:pt idx="1">
                  <c:v>15442.0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CD0-4066-ABD9-9BD1D20793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8BC-48CA-8005-094824239B21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1B1-4B85-ACD3-3A4E6604236B}"/>
              </c:ext>
            </c:extLst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2608.0</c:v>
                </c:pt>
                <c:pt idx="1">
                  <c:v>10392.0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1B1-4B85-ACD3-3A4E660423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575992864173228"/>
          <c:y val="0.0405586835286243"/>
          <c:w val="0.917400713582677"/>
          <c:h val="0.90387875837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2012 год</c:v>
                </c:pt>
                <c:pt idx="1">
                  <c:v>2017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4558.0</c:v>
                </c:pt>
                <c:pt idx="1">
                  <c:v>2608.0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2A9-4ED6-BD3D-83790073A03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2112666376"/>
        <c:axId val="-2105580632"/>
      </c:barChart>
      <c:catAx>
        <c:axId val="-2112666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2105580632"/>
        <c:crosses val="autoZero"/>
        <c:auto val="1"/>
        <c:lblAlgn val="ctr"/>
        <c:lblOffset val="100"/>
        <c:noMultiLvlLbl val="0"/>
      </c:catAx>
      <c:valAx>
        <c:axId val="-2105580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2112666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9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E902-4D6F-A406-8782883C78A8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902-4D6F-A406-8782883C78A8}"/>
              </c:ext>
            </c:extLst>
          </c:dPt>
          <c:dLbls>
            <c:dLbl>
              <c:idx val="0"/>
              <c:layout>
                <c:manualLayout>
                  <c:x val="-0.109503144997839"/>
                  <c:y val="0.19141122347278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902-4D6F-A406-8782883C78A8}"/>
                </c:ext>
              </c:extLst>
            </c:dLbl>
            <c:dLbl>
              <c:idx val="1"/>
              <c:layout>
                <c:manualLayout>
                  <c:x val="0.168373106676366"/>
                  <c:y val="-0.2604399373721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902-4D6F-A406-8782883C78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0.19</c:v>
                </c:pt>
                <c:pt idx="1">
                  <c:v>0.81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902-4D6F-A406-8782883C78A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0.34876</cdr:x>
      <cdr:y>0.59762</cdr:y>
    </cdr:from>
    <cdr:to>
      <cdr:x>0.9266</cdr:x>
      <cdr:y>0.78049</cdr:y>
    </cdr:to>
    <cdr:sp macro="" textlink="">
      <cdr:nvSpPr>
        <cdr:cNvPr id="2" name="TextBox 11"/>
        <cdr:cNvSpPr txBox="1"/>
      </cdr:nvSpPr>
      <cdr:spPr>
        <a:xfrm xmlns:a="http://schemas.openxmlformats.org/drawingml/2006/main">
          <a:off x="2280816" y="2313387"/>
          <a:ext cx="3778898" cy="70788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4000" b="1" dirty="0" smtClean="0">
              <a:solidFill>
                <a:srgbClr val="FFFF00"/>
              </a:solidFill>
            </a:rPr>
            <a:t>2012 год</a:t>
          </a:r>
          <a:endParaRPr lang="ru-RU" sz="4000" b="1" dirty="0">
            <a:solidFill>
              <a:srgbClr val="FFFF00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3F24-CECF-41A9-B784-99CD08488AF8}" type="datetimeFigureOut">
              <a:rPr lang="ru-RU" smtClean="0"/>
              <a:t>31.10.17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6845-B947-43FC-9C79-EAC15BB7D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66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3F24-CECF-41A9-B784-99CD08488AF8}" type="datetimeFigureOut">
              <a:rPr lang="ru-RU" smtClean="0"/>
              <a:t>31.10.17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6845-B947-43FC-9C79-EAC15BB7D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934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3F24-CECF-41A9-B784-99CD08488AF8}" type="datetimeFigureOut">
              <a:rPr lang="ru-RU" smtClean="0"/>
              <a:t>31.10.17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6845-B947-43FC-9C79-EAC15BB7D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416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3F24-CECF-41A9-B784-99CD08488AF8}" type="datetimeFigureOut">
              <a:rPr lang="ru-RU" smtClean="0"/>
              <a:t>31.10.17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6845-B947-43FC-9C79-EAC15BB7D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68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3F24-CECF-41A9-B784-99CD08488AF8}" type="datetimeFigureOut">
              <a:rPr lang="ru-RU" smtClean="0"/>
              <a:t>31.10.17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6845-B947-43FC-9C79-EAC15BB7D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139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3F24-CECF-41A9-B784-99CD08488AF8}" type="datetimeFigureOut">
              <a:rPr lang="ru-RU" smtClean="0"/>
              <a:t>31.10.17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6845-B947-43FC-9C79-EAC15BB7D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25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3F24-CECF-41A9-B784-99CD08488AF8}" type="datetimeFigureOut">
              <a:rPr lang="ru-RU" smtClean="0"/>
              <a:t>31.10.17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6845-B947-43FC-9C79-EAC15BB7D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964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3F24-CECF-41A9-B784-99CD08488AF8}" type="datetimeFigureOut">
              <a:rPr lang="ru-RU" smtClean="0"/>
              <a:t>31.10.17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6845-B947-43FC-9C79-EAC15BB7D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635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3F24-CECF-41A9-B784-99CD08488AF8}" type="datetimeFigureOut">
              <a:rPr lang="ru-RU" smtClean="0"/>
              <a:t>31.10.17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6845-B947-43FC-9C79-EAC15BB7D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607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3F24-CECF-41A9-B784-99CD08488AF8}" type="datetimeFigureOut">
              <a:rPr lang="ru-RU" smtClean="0"/>
              <a:t>31.10.17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6845-B947-43FC-9C79-EAC15BB7D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224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3F24-CECF-41A9-B784-99CD08488AF8}" type="datetimeFigureOut">
              <a:rPr lang="ru-RU" smtClean="0"/>
              <a:t>31.10.17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6845-B947-43FC-9C79-EAC15BB7D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227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03F24-CECF-41A9-B784-99CD08488AF8}" type="datetimeFigureOut">
              <a:rPr lang="ru-RU" smtClean="0"/>
              <a:t>31.10.17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36845-B947-43FC-9C79-EAC15BB7D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87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Relationship Id="rId3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30435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16132" y="1057807"/>
            <a:ext cx="587586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891528"/>
                </a:solidFill>
              </a:rPr>
              <a:t>ПУТИ СОХРАНЕНИЯ</a:t>
            </a:r>
          </a:p>
          <a:p>
            <a:pPr algn="ctr"/>
            <a:r>
              <a:rPr lang="ru-RU" sz="6600" b="1" dirty="0" smtClean="0">
                <a:solidFill>
                  <a:srgbClr val="891528"/>
                </a:solidFill>
              </a:rPr>
              <a:t>МОЛОДЕЖИ</a:t>
            </a:r>
            <a:endParaRPr lang="en-US" sz="6600" b="1" dirty="0" smtClean="0">
              <a:solidFill>
                <a:srgbClr val="891528"/>
              </a:solidFill>
            </a:endParaRPr>
          </a:p>
          <a:p>
            <a:pPr algn="ctr"/>
            <a:r>
              <a:rPr lang="ru-RU" sz="6600" b="1" dirty="0" smtClean="0">
                <a:solidFill>
                  <a:srgbClr val="891528"/>
                </a:solidFill>
              </a:rPr>
              <a:t>В ЦЕРКВИ</a:t>
            </a:r>
            <a:endParaRPr lang="ru-RU" sz="6600" b="1" dirty="0">
              <a:solidFill>
                <a:srgbClr val="891528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50200" y="5994413"/>
            <a:ext cx="424179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ДОКЛАД </a:t>
            </a:r>
            <a:r>
              <a:rPr lang="ru-RU" b="1" dirty="0" smtClean="0"/>
              <a:t>ПРЕДСТАВИЛ</a:t>
            </a:r>
            <a:r>
              <a:rPr lang="ru-RU" dirty="0" smtClean="0"/>
              <a:t>: </a:t>
            </a:r>
          </a:p>
          <a:p>
            <a:r>
              <a:rPr lang="ru-RU" sz="1600" dirty="0" smtClean="0"/>
              <a:t>директор </a:t>
            </a:r>
            <a:r>
              <a:rPr lang="ru-RU" sz="1600" dirty="0"/>
              <a:t>Отдела Молодежного Служения </a:t>
            </a:r>
            <a:endParaRPr lang="ru-RU" sz="1600" dirty="0" smtClean="0"/>
          </a:p>
          <a:p>
            <a:r>
              <a:rPr lang="ru-RU" sz="1600" dirty="0" smtClean="0"/>
              <a:t>ГЕННАДИЙ ГЕОРГИЕВИЧ КАСАП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6316132" y="159572"/>
            <a:ext cx="5875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ДИСКУССИОННЫЙ </a:t>
            </a:r>
            <a:r>
              <a:rPr lang="ru-RU" b="1" dirty="0" smtClean="0"/>
              <a:t>КРУГЛЫЙ </a:t>
            </a:r>
            <a:r>
              <a:rPr lang="ru-RU" b="1" dirty="0" smtClean="0"/>
              <a:t>СТОЛ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27977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542685470"/>
              </p:ext>
            </p:extLst>
          </p:nvPr>
        </p:nvGraphicFramePr>
        <p:xfrm>
          <a:off x="2164702" y="1912775"/>
          <a:ext cx="7444792" cy="4701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01386" y="2627488"/>
            <a:ext cx="4879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Сокращение на 43%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51518" y="313808"/>
            <a:ext cx="875211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СОКРАЩЕНИЕ КОЛИЧЕСТВА МОЛОДЕЖИ, УЧАСТВУЮЩЕЙ В ЛАГЕРЯХ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7678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710708891"/>
              </p:ext>
            </p:extLst>
          </p:nvPr>
        </p:nvGraphicFramePr>
        <p:xfrm>
          <a:off x="707922" y="235976"/>
          <a:ext cx="9969909" cy="6430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804037" y="3970320"/>
            <a:ext cx="7325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ОСТАЕТСЯ БЕЗ </a:t>
            </a:r>
          </a:p>
          <a:p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НАШЕГО ВНИМАНИЯ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4252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30435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16132" y="1057807"/>
            <a:ext cx="587586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891528"/>
                </a:solidFill>
              </a:rPr>
              <a:t>ПУТИ СОХРАНЕНИЯ</a:t>
            </a:r>
          </a:p>
          <a:p>
            <a:pPr algn="ctr"/>
            <a:r>
              <a:rPr lang="ru-RU" sz="6600" b="1" dirty="0" smtClean="0">
                <a:solidFill>
                  <a:srgbClr val="891528"/>
                </a:solidFill>
              </a:rPr>
              <a:t>МОЛОДЕЖИ</a:t>
            </a:r>
            <a:endParaRPr lang="en-US" sz="6600" b="1" dirty="0" smtClean="0">
              <a:solidFill>
                <a:srgbClr val="891528"/>
              </a:solidFill>
            </a:endParaRPr>
          </a:p>
          <a:p>
            <a:pPr algn="ctr"/>
            <a:r>
              <a:rPr lang="ru-RU" sz="6600" b="1" dirty="0" smtClean="0">
                <a:solidFill>
                  <a:srgbClr val="891528"/>
                </a:solidFill>
              </a:rPr>
              <a:t>В ЦЕРКВИ</a:t>
            </a:r>
            <a:endParaRPr lang="ru-RU" sz="6600" b="1" dirty="0">
              <a:solidFill>
                <a:srgbClr val="891528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50200" y="5994413"/>
            <a:ext cx="424179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ПРЕДСТАВИЛ</a:t>
            </a:r>
            <a:r>
              <a:rPr lang="ru-RU" dirty="0" smtClean="0"/>
              <a:t>: </a:t>
            </a:r>
          </a:p>
          <a:p>
            <a:r>
              <a:rPr lang="ru-RU" sz="1600" dirty="0" smtClean="0"/>
              <a:t>директор </a:t>
            </a:r>
            <a:r>
              <a:rPr lang="ru-RU" sz="1600" dirty="0"/>
              <a:t>Отдела Молодежного Служения </a:t>
            </a:r>
            <a:endParaRPr lang="ru-RU" sz="1600" dirty="0" smtClean="0"/>
          </a:p>
          <a:p>
            <a:r>
              <a:rPr lang="ru-RU" sz="1600" dirty="0" smtClean="0"/>
              <a:t>ГЕННАДИЙ ГЕОРГИЕВИЧ КАСАП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6316132" y="159572"/>
            <a:ext cx="5875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ДИСКУССИОННЫЙ </a:t>
            </a:r>
            <a:r>
              <a:rPr lang="ru-RU" b="1" dirty="0" smtClean="0"/>
              <a:t>КРУГЛЫЙ </a:t>
            </a:r>
            <a:r>
              <a:rPr lang="ru-RU" b="1" dirty="0" smtClean="0"/>
              <a:t>СТОЛ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42993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560235" y="1735667"/>
            <a:ext cx="4639733" cy="463973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ЦЕРКОВЬ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7281335" y="639234"/>
            <a:ext cx="2192866" cy="21928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МОЛОДЕЖНОЕ</a:t>
            </a:r>
          </a:p>
          <a:p>
            <a:pPr algn="ctr"/>
            <a:r>
              <a:rPr lang="ru-RU" sz="1600" b="1" dirty="0" smtClean="0"/>
              <a:t>СЛУЖЕНИЕ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089160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560235" y="1735667"/>
            <a:ext cx="4639733" cy="463973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>
                <a:solidFill>
                  <a:schemeClr val="bg1"/>
                </a:solidFill>
              </a:rPr>
              <a:t>ЦЕРКОВЬ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783668" y="2959100"/>
            <a:ext cx="2192866" cy="219286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МОЛОДЕЖНОЕ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СЛУЖЕНИЕ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64695" y="2162718"/>
            <a:ext cx="2030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ЦЕРКОВЬ</a:t>
            </a:r>
          </a:p>
        </p:txBody>
      </p:sp>
    </p:spTree>
    <p:extLst>
      <p:ext uri="{BB962C8B-B14F-4D97-AF65-F5344CB8AC3E}">
        <p14:creationId xmlns:p14="http://schemas.microsoft.com/office/powerpoint/2010/main" val="1736757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30435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16132" y="1057807"/>
            <a:ext cx="587586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891528"/>
                </a:solidFill>
              </a:rPr>
              <a:t>ПУТИ СОХРАНЕНИЯ</a:t>
            </a:r>
          </a:p>
          <a:p>
            <a:pPr algn="ctr"/>
            <a:r>
              <a:rPr lang="ru-RU" sz="6600" b="1" dirty="0" smtClean="0">
                <a:solidFill>
                  <a:srgbClr val="891528"/>
                </a:solidFill>
              </a:rPr>
              <a:t>МОЛОДЕЖИ</a:t>
            </a:r>
            <a:endParaRPr lang="en-US" sz="6600" b="1" dirty="0" smtClean="0">
              <a:solidFill>
                <a:srgbClr val="891528"/>
              </a:solidFill>
            </a:endParaRPr>
          </a:p>
          <a:p>
            <a:pPr algn="ctr"/>
            <a:r>
              <a:rPr lang="ru-RU" sz="6600" b="1" dirty="0" smtClean="0">
                <a:solidFill>
                  <a:srgbClr val="891528"/>
                </a:solidFill>
              </a:rPr>
              <a:t>В ЦЕРКВИ</a:t>
            </a:r>
            <a:endParaRPr lang="ru-RU" sz="6600" b="1" dirty="0">
              <a:solidFill>
                <a:srgbClr val="891528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50200" y="5994413"/>
            <a:ext cx="424179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ПРЕДСТАВИЛ</a:t>
            </a:r>
            <a:r>
              <a:rPr lang="ru-RU" dirty="0" smtClean="0"/>
              <a:t>: </a:t>
            </a:r>
          </a:p>
          <a:p>
            <a:r>
              <a:rPr lang="ru-RU" sz="1600" dirty="0" smtClean="0"/>
              <a:t>директор </a:t>
            </a:r>
            <a:r>
              <a:rPr lang="ru-RU" sz="1600" dirty="0"/>
              <a:t>Отдела Молодежного Служения </a:t>
            </a:r>
            <a:endParaRPr lang="ru-RU" sz="1600" dirty="0" smtClean="0"/>
          </a:p>
          <a:p>
            <a:r>
              <a:rPr lang="ru-RU" sz="1600" dirty="0" smtClean="0"/>
              <a:t>ГЕННАДИЙ ГЕОРГИЕВИЧ КАСАП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6316132" y="159572"/>
            <a:ext cx="5875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ДИСКУССИОННЫЙ </a:t>
            </a:r>
            <a:r>
              <a:rPr lang="ru-RU" b="1" dirty="0" smtClean="0"/>
              <a:t>КРУГЛЫЙ </a:t>
            </a:r>
            <a:r>
              <a:rPr lang="ru-RU" b="1" dirty="0" smtClean="0"/>
              <a:t>СТОЛ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43303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983" y="-119"/>
            <a:ext cx="9144158" cy="685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47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876" y="-11458"/>
            <a:ext cx="9159277" cy="686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545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30435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16132" y="1057807"/>
            <a:ext cx="587586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891528"/>
                </a:solidFill>
              </a:rPr>
              <a:t>ПУТИ СОХРАНЕНИЯ</a:t>
            </a:r>
          </a:p>
          <a:p>
            <a:pPr algn="ctr"/>
            <a:r>
              <a:rPr lang="ru-RU" sz="6600" b="1" dirty="0" smtClean="0">
                <a:solidFill>
                  <a:srgbClr val="891528"/>
                </a:solidFill>
              </a:rPr>
              <a:t>МОЛОДЕЖИ</a:t>
            </a:r>
            <a:endParaRPr lang="en-US" sz="6600" b="1" dirty="0" smtClean="0">
              <a:solidFill>
                <a:srgbClr val="891528"/>
              </a:solidFill>
            </a:endParaRPr>
          </a:p>
          <a:p>
            <a:pPr algn="ctr"/>
            <a:r>
              <a:rPr lang="ru-RU" sz="6600" b="1" dirty="0" smtClean="0">
                <a:solidFill>
                  <a:srgbClr val="891528"/>
                </a:solidFill>
              </a:rPr>
              <a:t>В ЦЕРКВИ</a:t>
            </a:r>
            <a:endParaRPr lang="ru-RU" sz="6600" b="1" dirty="0">
              <a:solidFill>
                <a:srgbClr val="891528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16132" y="159572"/>
            <a:ext cx="5875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ДИСКУССИОННЫЙ </a:t>
            </a:r>
            <a:r>
              <a:rPr lang="ru-RU" b="1" dirty="0" smtClean="0"/>
              <a:t>КРУГЛЫЙ </a:t>
            </a:r>
            <a:r>
              <a:rPr lang="ru-RU" b="1" dirty="0" smtClean="0"/>
              <a:t>СТОЛ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950200" y="5994413"/>
            <a:ext cx="424179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ПРЕДСТАВИЛ</a:t>
            </a:r>
            <a:r>
              <a:rPr lang="ru-RU" dirty="0" smtClean="0"/>
              <a:t>: </a:t>
            </a:r>
          </a:p>
          <a:p>
            <a:r>
              <a:rPr lang="ru-RU" sz="1600" dirty="0" smtClean="0"/>
              <a:t>директор </a:t>
            </a:r>
            <a:r>
              <a:rPr lang="ru-RU" sz="1600" dirty="0"/>
              <a:t>Отдела Молодежного Служения </a:t>
            </a:r>
            <a:endParaRPr lang="ru-RU" sz="1600" dirty="0" smtClean="0"/>
          </a:p>
          <a:p>
            <a:r>
              <a:rPr lang="ru-RU" sz="1600" dirty="0" smtClean="0"/>
              <a:t>ГЕННАДИЙ ГЕОРГИЕВИЧ КАСАП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04706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864624801"/>
              </p:ext>
            </p:extLst>
          </p:nvPr>
        </p:nvGraphicFramePr>
        <p:xfrm>
          <a:off x="1729272" y="1307494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787189" y="661163"/>
            <a:ext cx="4879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Сокращение на 35</a:t>
            </a:r>
            <a:r>
              <a:rPr lang="en-US" sz="3600" b="1" dirty="0" smtClean="0">
                <a:solidFill>
                  <a:srgbClr val="FF0000"/>
                </a:solidFill>
              </a:rPr>
              <a:t>%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41984" y="251927"/>
            <a:ext cx="87521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СОКРАЩЕНИЕ КОЛИЧЕСТВА МОЛОДЕЖИ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8574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6029803"/>
              </p:ext>
            </p:extLst>
          </p:nvPr>
        </p:nvGraphicFramePr>
        <p:xfrm>
          <a:off x="1729272" y="1307494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861834" y="661163"/>
            <a:ext cx="4879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Сокращение на 15</a:t>
            </a:r>
            <a:r>
              <a:rPr lang="en-US" sz="3600" b="1" dirty="0" smtClean="0">
                <a:solidFill>
                  <a:srgbClr val="FF0000"/>
                </a:solidFill>
              </a:rPr>
              <a:t>%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85592" y="279919"/>
            <a:ext cx="87521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СОКРАЩЕНИЕ ЧЛЕНСТВА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9637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64b8208b059ac6892fbd36b0534a74b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215"/>
            <a:ext cx="12192000" cy="654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635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30435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16132" y="1057807"/>
            <a:ext cx="587586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891528"/>
                </a:solidFill>
              </a:rPr>
              <a:t>ПУТИ СОХРАНЕНИЯ</a:t>
            </a:r>
          </a:p>
          <a:p>
            <a:pPr algn="ctr"/>
            <a:r>
              <a:rPr lang="ru-RU" sz="6600" b="1" dirty="0" smtClean="0">
                <a:solidFill>
                  <a:srgbClr val="891528"/>
                </a:solidFill>
              </a:rPr>
              <a:t>МОЛОДЕЖИ</a:t>
            </a:r>
            <a:endParaRPr lang="en-US" sz="6600" b="1" dirty="0" smtClean="0">
              <a:solidFill>
                <a:srgbClr val="891528"/>
              </a:solidFill>
            </a:endParaRPr>
          </a:p>
          <a:p>
            <a:pPr algn="ctr"/>
            <a:r>
              <a:rPr lang="ru-RU" sz="6600" b="1" dirty="0" smtClean="0">
                <a:solidFill>
                  <a:srgbClr val="891528"/>
                </a:solidFill>
              </a:rPr>
              <a:t>В ЦЕРКВИ</a:t>
            </a:r>
            <a:endParaRPr lang="ru-RU" sz="6600" b="1" dirty="0">
              <a:solidFill>
                <a:srgbClr val="891528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16132" y="159572"/>
            <a:ext cx="5875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ДИСКУССИОННЫЙ </a:t>
            </a:r>
            <a:r>
              <a:rPr lang="ru-RU" b="1" dirty="0" smtClean="0"/>
              <a:t>КРУГЛЫЙ </a:t>
            </a:r>
            <a:r>
              <a:rPr lang="ru-RU" b="1" dirty="0" smtClean="0"/>
              <a:t>СТОЛ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950200" y="5994413"/>
            <a:ext cx="424179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ПРЕДСТАВИЛ</a:t>
            </a:r>
            <a:r>
              <a:rPr lang="ru-RU" dirty="0" smtClean="0"/>
              <a:t>: </a:t>
            </a:r>
          </a:p>
          <a:p>
            <a:r>
              <a:rPr lang="ru-RU" sz="1600" dirty="0" smtClean="0"/>
              <a:t>директор </a:t>
            </a:r>
            <a:r>
              <a:rPr lang="ru-RU" sz="1600" dirty="0"/>
              <a:t>Отдела Молодежного Служения </a:t>
            </a:r>
            <a:endParaRPr lang="ru-RU" sz="1600" dirty="0" smtClean="0"/>
          </a:p>
          <a:p>
            <a:r>
              <a:rPr lang="ru-RU" sz="1600" dirty="0" smtClean="0"/>
              <a:t>ГЕННАДИЙ ГЕОРГИЕВИЧ КАСАП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42198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774955650"/>
              </p:ext>
            </p:extLst>
          </p:nvPr>
        </p:nvGraphicFramePr>
        <p:xfrm>
          <a:off x="-671805" y="2705878"/>
          <a:ext cx="6539723" cy="3870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929811" y="1847461"/>
            <a:ext cx="32097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23% участвуют в лагерях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3097763" y="2565918"/>
            <a:ext cx="2290146" cy="1455576"/>
          </a:xfrm>
          <a:prstGeom prst="straightConnector1">
            <a:avLst/>
          </a:prstGeom>
          <a:ln w="857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2725239435"/>
              </p:ext>
            </p:extLst>
          </p:nvPr>
        </p:nvGraphicFramePr>
        <p:xfrm>
          <a:off x="5056155" y="2648542"/>
          <a:ext cx="6291941" cy="3985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8657771" y="1846038"/>
            <a:ext cx="32097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19% участвуют в лагерях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9057950" y="2565918"/>
            <a:ext cx="2290146" cy="1455576"/>
          </a:xfrm>
          <a:prstGeom prst="straightConnector1">
            <a:avLst/>
          </a:prstGeom>
          <a:ln w="857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199085" y="5122506"/>
            <a:ext cx="28738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2017 год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9291" y="375694"/>
            <a:ext cx="11830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Участие молодежи в лагерях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2107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143</Words>
  <Application>Microsoft Macintosh PowerPoint</Application>
  <PresentationFormat>Другой</PresentationFormat>
  <Paragraphs>57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Anna Stolyar</dc:creator>
  <cp:lastModifiedBy>Gennady Kasap</cp:lastModifiedBy>
  <cp:revision>16</cp:revision>
  <dcterms:created xsi:type="dcterms:W3CDTF">2017-10-17T13:27:21Z</dcterms:created>
  <dcterms:modified xsi:type="dcterms:W3CDTF">2017-10-31T11:49:35Z</dcterms:modified>
</cp:coreProperties>
</file>