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1" r:id="rId2"/>
  </p:sldMasterIdLst>
  <p:notesMasterIdLst>
    <p:notesMasterId r:id="rId51"/>
  </p:notesMasterIdLst>
  <p:sldIdLst>
    <p:sldId id="259" r:id="rId3"/>
    <p:sldId id="283" r:id="rId4"/>
    <p:sldId id="258" r:id="rId5"/>
    <p:sldId id="320" r:id="rId6"/>
    <p:sldId id="280" r:id="rId7"/>
    <p:sldId id="303" r:id="rId8"/>
    <p:sldId id="299" r:id="rId9"/>
    <p:sldId id="296" r:id="rId10"/>
    <p:sldId id="278" r:id="rId11"/>
    <p:sldId id="294" r:id="rId12"/>
    <p:sldId id="288" r:id="rId13"/>
    <p:sldId id="298" r:id="rId14"/>
    <p:sldId id="304" r:id="rId15"/>
    <p:sldId id="307" r:id="rId16"/>
    <p:sldId id="257" r:id="rId17"/>
    <p:sldId id="300" r:id="rId18"/>
    <p:sldId id="301" r:id="rId19"/>
    <p:sldId id="302" r:id="rId20"/>
    <p:sldId id="308" r:id="rId21"/>
    <p:sldId id="305" r:id="rId22"/>
    <p:sldId id="263" r:id="rId23"/>
    <p:sldId id="279" r:id="rId24"/>
    <p:sldId id="289" r:id="rId25"/>
    <p:sldId id="292" r:id="rId26"/>
    <p:sldId id="312" r:id="rId27"/>
    <p:sldId id="271" r:id="rId28"/>
    <p:sldId id="323" r:id="rId29"/>
    <p:sldId id="324" r:id="rId30"/>
    <p:sldId id="306" r:id="rId31"/>
    <p:sldId id="321" r:id="rId32"/>
    <p:sldId id="309" r:id="rId33"/>
    <p:sldId id="297" r:id="rId34"/>
    <p:sldId id="325" r:id="rId35"/>
    <p:sldId id="327" r:id="rId36"/>
    <p:sldId id="313" r:id="rId37"/>
    <p:sldId id="314" r:id="rId38"/>
    <p:sldId id="310" r:id="rId39"/>
    <p:sldId id="315" r:id="rId40"/>
    <p:sldId id="317" r:id="rId41"/>
    <p:sldId id="295" r:id="rId42"/>
    <p:sldId id="318" r:id="rId43"/>
    <p:sldId id="322" r:id="rId44"/>
    <p:sldId id="293" r:id="rId45"/>
    <p:sldId id="266" r:id="rId46"/>
    <p:sldId id="275" r:id="rId47"/>
    <p:sldId id="326" r:id="rId48"/>
    <p:sldId id="273" r:id="rId49"/>
    <p:sldId id="319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309" autoAdjust="0"/>
  </p:normalViewPr>
  <p:slideViewPr>
    <p:cSldViewPr>
      <p:cViewPr>
        <p:scale>
          <a:sx n="40" d="100"/>
          <a:sy n="40" d="100"/>
        </p:scale>
        <p:origin x="-1386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323A4-CA76-4F46-A00B-981DB34930C0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CA730F-BB7C-401F-BCFE-374638D1B6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815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noProof="0" dirty="0" smtClean="0"/>
              <a:t>Благодарность</a:t>
            </a:r>
            <a:r>
              <a:rPr lang="ru-RU" baseline="0" noProof="0" dirty="0" smtClean="0"/>
              <a:t> за возможность быть на этом уважаемом собрании</a:t>
            </a:r>
          </a:p>
          <a:p>
            <a:endParaRPr lang="ru-RU" baseline="0" noProof="0" dirty="0" smtClean="0"/>
          </a:p>
          <a:p>
            <a:r>
              <a:rPr lang="ru-RU" baseline="0" noProof="0" dirty="0" smtClean="0"/>
              <a:t>Поскольку я защитил Докторскую только  год назад, </a:t>
            </a:r>
          </a:p>
          <a:p>
            <a:r>
              <a:rPr lang="ru-RU" baseline="0" noProof="0" dirty="0" smtClean="0"/>
              <a:t>то </a:t>
            </a:r>
            <a:r>
              <a:rPr lang="ru-RU" baseline="0" noProof="0" dirty="0" smtClean="0"/>
              <a:t>думаю, что приглашен </a:t>
            </a:r>
            <a:r>
              <a:rPr lang="ru-RU" baseline="0" noProof="0" dirty="0" smtClean="0"/>
              <a:t>скорее как </a:t>
            </a:r>
            <a:r>
              <a:rPr lang="ru-RU" noProof="0" dirty="0" smtClean="0"/>
              <a:t>пастор-практик, а не  богослов</a:t>
            </a:r>
          </a:p>
          <a:p>
            <a:endParaRPr lang="ru-RU" noProof="0" dirty="0" smtClean="0"/>
          </a:p>
          <a:p>
            <a:r>
              <a:rPr lang="ru-RU" noProof="0" dirty="0" smtClean="0"/>
              <a:t>Поэтому мой доклад будет касаться не столько богословской сферы, </a:t>
            </a:r>
          </a:p>
          <a:p>
            <a:r>
              <a:rPr lang="ru-RU" noProof="0" dirty="0" smtClean="0"/>
              <a:t>сколько </a:t>
            </a:r>
            <a:r>
              <a:rPr lang="ru-RU" noProof="0" dirty="0" err="1" smtClean="0"/>
              <a:t>экклезиологически</a:t>
            </a:r>
            <a:r>
              <a:rPr lang="ru-RU" noProof="0" dirty="0" smtClean="0"/>
              <a:t> - практической</a:t>
            </a:r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1652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Самую</a:t>
            </a:r>
            <a:r>
              <a:rPr lang="ru-RU" baseline="0" dirty="0" smtClean="0"/>
              <a:t> большую радость ощущаю – когда веду людей ко Христу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7748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err="1" smtClean="0"/>
              <a:t>Крещение</a:t>
            </a:r>
            <a:r>
              <a:rPr lang="uk-UA" dirty="0" smtClean="0"/>
              <a:t>,</a:t>
            </a:r>
            <a:r>
              <a:rPr lang="uk-UA" baseline="0" dirty="0" smtClean="0"/>
              <a:t> </a:t>
            </a:r>
            <a:r>
              <a:rPr lang="uk-UA" baseline="0" dirty="0" err="1" smtClean="0"/>
              <a:t>ЛДЦ</a:t>
            </a:r>
            <a:r>
              <a:rPr lang="uk-UA" baseline="0" dirty="0" smtClean="0"/>
              <a:t>. 23 </a:t>
            </a:r>
            <a:r>
              <a:rPr lang="uk-UA" baseline="0" dirty="0" err="1" smtClean="0"/>
              <a:t>сентября</a:t>
            </a:r>
            <a:r>
              <a:rPr lang="uk-UA" baseline="0" dirty="0" smtClean="0"/>
              <a:t> </a:t>
            </a:r>
            <a:r>
              <a:rPr lang="uk-UA" baseline="0" dirty="0" smtClean="0"/>
              <a:t>2017 г</a:t>
            </a:r>
            <a:r>
              <a:rPr lang="uk-UA" baseline="0" dirty="0" smtClean="0"/>
              <a:t>. -  6 </a:t>
            </a:r>
            <a:r>
              <a:rPr lang="uk-UA" baseline="0" dirty="0" err="1" smtClean="0"/>
              <a:t>человек</a:t>
            </a:r>
            <a:r>
              <a:rPr lang="uk-UA" baseline="0" dirty="0" smtClean="0"/>
              <a:t> </a:t>
            </a:r>
          </a:p>
          <a:p>
            <a:r>
              <a:rPr lang="uk-UA" baseline="0" dirty="0" err="1" smtClean="0"/>
              <a:t>Крещено</a:t>
            </a:r>
            <a:r>
              <a:rPr lang="uk-UA" baseline="0" dirty="0" smtClean="0"/>
              <a:t> – 70 </a:t>
            </a:r>
            <a:r>
              <a:rPr lang="uk-UA" baseline="0" dirty="0" err="1" smtClean="0"/>
              <a:t>чел</a:t>
            </a:r>
            <a:r>
              <a:rPr lang="uk-UA" baseline="0" dirty="0" smtClean="0"/>
              <a:t>.  за 3 </a:t>
            </a:r>
            <a:r>
              <a:rPr lang="uk-UA" baseline="0" dirty="0" err="1" smtClean="0"/>
              <a:t>года</a:t>
            </a:r>
            <a:r>
              <a:rPr lang="uk-UA" baseline="0" dirty="0" smtClean="0"/>
              <a:t> – без </a:t>
            </a:r>
            <a:r>
              <a:rPr lang="uk-UA" baseline="0" dirty="0" err="1" smtClean="0"/>
              <a:t>больших</a:t>
            </a:r>
            <a:r>
              <a:rPr lang="uk-UA" baseline="0" dirty="0" smtClean="0"/>
              <a:t> </a:t>
            </a:r>
            <a:r>
              <a:rPr lang="uk-UA" baseline="0" dirty="0" err="1" smtClean="0"/>
              <a:t>ЕП</a:t>
            </a:r>
            <a:endParaRPr lang="uk-UA" baseline="0" dirty="0" smtClean="0"/>
          </a:p>
          <a:p>
            <a:endParaRPr lang="uk-UA" baseline="0" dirty="0" smtClean="0"/>
          </a:p>
          <a:p>
            <a:r>
              <a:rPr lang="uk-UA" baseline="0" dirty="0" smtClean="0"/>
              <a:t>- </a:t>
            </a:r>
            <a:r>
              <a:rPr lang="uk-UA" baseline="0" dirty="0" err="1" smtClean="0"/>
              <a:t>НЕТ</a:t>
            </a:r>
            <a:r>
              <a:rPr lang="uk-UA" baseline="0" dirty="0" smtClean="0"/>
              <a:t> </a:t>
            </a:r>
            <a:r>
              <a:rPr lang="uk-UA" baseline="0" dirty="0" err="1" smtClean="0"/>
              <a:t>Б</a:t>
            </a:r>
            <a:r>
              <a:rPr lang="uk-UA" b="1" i="1" baseline="0" dirty="0" err="1" smtClean="0"/>
              <a:t>О</a:t>
            </a:r>
            <a:r>
              <a:rPr lang="uk-UA" baseline="0" dirty="0" err="1" smtClean="0"/>
              <a:t>ЛЬШЕГО</a:t>
            </a:r>
            <a:r>
              <a:rPr lang="uk-UA" baseline="0" dirty="0" smtClean="0"/>
              <a:t> </a:t>
            </a:r>
            <a:r>
              <a:rPr lang="uk-UA" baseline="0" dirty="0" err="1" smtClean="0"/>
              <a:t>СЧАСТЬЯ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95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4 детей – </a:t>
            </a:r>
            <a:r>
              <a:rPr lang="ru-RU" dirty="0" err="1" smtClean="0"/>
              <a:t>Назарий</a:t>
            </a:r>
            <a:r>
              <a:rPr lang="ru-RU" dirty="0" smtClean="0"/>
              <a:t> – 23 года –</a:t>
            </a:r>
            <a:r>
              <a:rPr lang="ru-RU" baseline="0" dirty="0" smtClean="0"/>
              <a:t> 2 года как женат и служит пастором.</a:t>
            </a:r>
          </a:p>
          <a:p>
            <a:r>
              <a:rPr lang="ru-RU" baseline="0" dirty="0" smtClean="0"/>
              <a:t>Карина-Ангелина – студентки-филологи </a:t>
            </a:r>
            <a:r>
              <a:rPr lang="ru-RU" baseline="0" dirty="0" err="1" smtClean="0"/>
              <a:t>УГИ</a:t>
            </a:r>
            <a:r>
              <a:rPr lang="ru-RU" baseline="0" dirty="0" smtClean="0"/>
              <a:t>, Тима – 9 </a:t>
            </a:r>
            <a:r>
              <a:rPr lang="ru-RU" baseline="0" dirty="0" err="1" smtClean="0"/>
              <a:t>клас</a:t>
            </a:r>
            <a:r>
              <a:rPr lang="ru-RU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841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noProof="0" dirty="0" smtClean="0"/>
              <a:t>ІІІ</a:t>
            </a:r>
            <a:r>
              <a:rPr lang="uk-UA" baseline="0" noProof="0" dirty="0" smtClean="0"/>
              <a:t> </a:t>
            </a:r>
            <a:r>
              <a:rPr lang="uk-UA" baseline="0" noProof="0" dirty="0" err="1" smtClean="0"/>
              <a:t>аспекта</a:t>
            </a:r>
            <a:r>
              <a:rPr lang="uk-UA" baseline="0" noProof="0" dirty="0" smtClean="0"/>
              <a:t> (</a:t>
            </a:r>
            <a:r>
              <a:rPr lang="uk-UA" baseline="0" noProof="0" dirty="0" err="1" smtClean="0"/>
              <a:t>след</a:t>
            </a:r>
            <a:r>
              <a:rPr lang="uk-UA" baseline="0" noProof="0" dirty="0" smtClean="0"/>
              <a:t>. слайд)</a:t>
            </a:r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1652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dirty="0" smtClean="0">
                <a:ea typeface="ＭＳ Ｐゴシック" pitchFamily="34" charset="-128"/>
              </a:rPr>
              <a:t>Моя Докторская работа - была посвящена  </a:t>
            </a:r>
            <a:endParaRPr lang="ru-RU" baseline="0" dirty="0" smtClean="0">
              <a:ea typeface="ＭＳ Ｐゴシック" pitchFamily="34" charset="-128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ПРИЧИНЫ ОТСТУПЛЕНИЯ И РЕКОМЕНДАЦИИ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СОХРАНЕНИЮ ЧЛЕНОВ ЦЕРКВИ В КИЕВСКОЙ КОНФЕРЕНЦИИ</a:t>
            </a:r>
          </a:p>
          <a:p>
            <a:pPr eaLnBrk="1" hangingPunct="1">
              <a:spcBef>
                <a:spcPct val="0"/>
              </a:spcBef>
            </a:pPr>
            <a:endParaRPr lang="pt-BR" dirty="0" smtClean="0">
              <a:ea typeface="ＭＳ Ｐゴシック" pitchFamily="34" charset="-128"/>
            </a:endParaRP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3C9E85D-C583-4E59-AC91-95343ABBE81A}" type="slidenum">
              <a:rPr lang="pt-BR" smtClean="0">
                <a:solidFill>
                  <a:prstClr val="black"/>
                </a:solidFill>
                <a:ea typeface="ＭＳ Ｐゴシック" pitchFamily="34" charset="-128"/>
              </a:rPr>
              <a:pPr>
                <a:defRPr/>
              </a:pPr>
              <a:t>16</a:t>
            </a:fld>
            <a:endParaRPr lang="pt-BR" smtClean="0">
              <a:solidFill>
                <a:prstClr val="black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pitchFamily="34" charset="-128"/>
            </a:endParaRP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3C9E85D-C583-4E59-AC91-95343ABBE81A}" type="slidenum">
              <a:rPr lang="pt-BR" smtClean="0">
                <a:solidFill>
                  <a:prstClr val="black"/>
                </a:solidFill>
                <a:ea typeface="ＭＳ Ｐゴシック" pitchFamily="34" charset="-128"/>
              </a:rPr>
              <a:pPr>
                <a:defRPr/>
              </a:pPr>
              <a:t>17</a:t>
            </a:fld>
            <a:endParaRPr lang="pt-BR" smtClean="0">
              <a:solidFill>
                <a:prstClr val="black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pitchFamily="34" charset="-128"/>
            </a:endParaRP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3C9E85D-C583-4E59-AC91-95343ABBE81A}" type="slidenum">
              <a:rPr lang="pt-BR" smtClean="0">
                <a:solidFill>
                  <a:prstClr val="black"/>
                </a:solidFill>
                <a:ea typeface="ＭＳ Ｐゴシック" pitchFamily="34" charset="-128"/>
              </a:rPr>
              <a:pPr>
                <a:defRPr/>
              </a:pPr>
              <a:t>18</a:t>
            </a:fld>
            <a:endParaRPr lang="pt-BR" smtClean="0">
              <a:solidFill>
                <a:prstClr val="black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z="1200" dirty="0" smtClean="0">
                <a:latin typeface="Constantia" pitchFamily="18" charset="0"/>
              </a:rPr>
              <a:t>Когда жена больна – заставлять ежегодно рожать – то такое и будет потомство; </a:t>
            </a:r>
          </a:p>
          <a:p>
            <a:r>
              <a:rPr lang="ru-RU" sz="1200" dirty="0" smtClean="0">
                <a:latin typeface="Constantia" pitchFamily="18" charset="0"/>
              </a:rPr>
              <a:t> Из 70 крещенных –  более</a:t>
            </a:r>
            <a:r>
              <a:rPr lang="ru-RU" sz="1200" baseline="0" dirty="0" smtClean="0">
                <a:latin typeface="Constantia" pitchFamily="18" charset="0"/>
              </a:rPr>
              <a:t> 90% на Богослужении,  </a:t>
            </a:r>
            <a:endParaRPr lang="ru-RU" sz="1200" baseline="0" dirty="0" smtClean="0">
              <a:latin typeface="Constantia" pitchFamily="18" charset="0"/>
            </a:endParaRPr>
          </a:p>
          <a:p>
            <a:r>
              <a:rPr lang="ru-RU" sz="1200" baseline="0" dirty="0" err="1" smtClean="0">
                <a:latin typeface="Constantia" pitchFamily="18" charset="0"/>
              </a:rPr>
              <a:t>ок</a:t>
            </a:r>
            <a:r>
              <a:rPr lang="ru-RU" sz="1200" baseline="0" dirty="0" smtClean="0">
                <a:latin typeface="Constantia" pitchFamily="18" charset="0"/>
              </a:rPr>
              <a:t>. 10%  реже посещают(тут, выехали, в другую общ), 1 пропал…</a:t>
            </a:r>
            <a:endParaRPr lang="ru-RU" sz="1200" dirty="0" smtClean="0">
              <a:latin typeface="Constantia" pitchFamily="18" charset="0"/>
            </a:endParaRPr>
          </a:p>
          <a:p>
            <a:pPr eaLnBrk="1" hangingPunct="1">
              <a:spcBef>
                <a:spcPct val="0"/>
              </a:spcBef>
            </a:pPr>
            <a:endParaRPr lang="pt-BR" dirty="0" smtClean="0">
              <a:ea typeface="ＭＳ Ｐゴシック" pitchFamily="34" charset="-128"/>
            </a:endParaRP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3C9E85D-C583-4E59-AC91-95343ABBE81A}" type="slidenum">
              <a:rPr lang="pt-BR" smtClean="0">
                <a:solidFill>
                  <a:prstClr val="black"/>
                </a:solidFill>
                <a:ea typeface="ＭＳ Ｐゴシック" pitchFamily="34" charset="-128"/>
              </a:rPr>
              <a:pPr>
                <a:defRPr/>
              </a:pPr>
              <a:t>19</a:t>
            </a:fld>
            <a:endParaRPr lang="pt-BR" smtClean="0">
              <a:solidFill>
                <a:prstClr val="black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Constantia" pitchFamily="18" charset="0"/>
              </a:rPr>
              <a:t>ПРЕСВИТЕРЫ ГОТОВЯТ ПАСТОРУ </a:t>
            </a:r>
            <a:r>
              <a:rPr lang="ru-RU" sz="1200" baseline="0" dirty="0" smtClean="0">
                <a:latin typeface="Constantia" pitchFamily="18" charset="0"/>
              </a:rPr>
              <a:t> -</a:t>
            </a:r>
            <a:r>
              <a:rPr lang="ru-RU" sz="1200" dirty="0" smtClean="0">
                <a:latin typeface="Constantia" pitchFamily="18" charset="0"/>
              </a:rPr>
              <a:t> ТРИ КАТЕГОРИИ</a:t>
            </a:r>
            <a:r>
              <a:rPr lang="ru-RU" sz="1200" baseline="0" dirty="0" smtClean="0">
                <a:latin typeface="Constantia" pitchFamily="18" charset="0"/>
              </a:rPr>
              <a:t> ПОСЕЩАЕМЫХ: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200" baseline="0" dirty="0" smtClean="0">
                <a:latin typeface="Constantia" pitchFamily="18" charset="0"/>
              </a:rPr>
              <a:t>Физически больные;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200" baseline="0" dirty="0" smtClean="0">
                <a:latin typeface="Constantia" pitchFamily="18" charset="0"/>
              </a:rPr>
              <a:t>Духовно ослабевшие;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200" baseline="0" dirty="0" smtClean="0">
                <a:latin typeface="Constantia" pitchFamily="18" charset="0"/>
              </a:rPr>
              <a:t>По</a:t>
            </a:r>
            <a:r>
              <a:rPr lang="ru-RU" sz="1200" dirty="0" smtClean="0">
                <a:latin typeface="Constantia" pitchFamily="18" charset="0"/>
              </a:rPr>
              <a:t>сещение </a:t>
            </a:r>
            <a:r>
              <a:rPr lang="ru-RU" sz="1200" b="1" spc="300" dirty="0" smtClean="0">
                <a:latin typeface="Constantia" pitchFamily="18" charset="0"/>
              </a:rPr>
              <a:t>активных</a:t>
            </a:r>
            <a:r>
              <a:rPr lang="ru-RU" sz="1200" dirty="0" smtClean="0">
                <a:latin typeface="Constantia" pitchFamily="18" charset="0"/>
              </a:rPr>
              <a:t> членов общины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ru-RU" sz="1200" dirty="0" smtClean="0">
              <a:latin typeface="Constantia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Constantia" pitchFamily="18" charset="0"/>
              </a:rPr>
              <a:t>(40 лет не было</a:t>
            </a:r>
            <a:r>
              <a:rPr lang="ru-RU" sz="1200" baseline="0" dirty="0" smtClean="0">
                <a:latin typeface="Constantia" pitchFamily="18" charset="0"/>
              </a:rPr>
              <a:t> -</a:t>
            </a:r>
            <a:r>
              <a:rPr lang="ru-RU" sz="1200" dirty="0" smtClean="0">
                <a:latin typeface="Constantia" pitchFamily="18" charset="0"/>
              </a:rPr>
              <a:t> с 87 г  </a:t>
            </a:r>
            <a:r>
              <a:rPr lang="ru-RU" dirty="0" smtClean="0"/>
              <a:t>Последний раз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Пролинский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В.В</a:t>
            </a:r>
            <a:r>
              <a:rPr lang="ru-RU" baseline="0" dirty="0" smtClean="0"/>
              <a:t>. (1983-1988) - </a:t>
            </a:r>
            <a:r>
              <a:rPr lang="ru-RU" sz="1200" dirty="0" smtClean="0">
                <a:latin typeface="Constantia" pitchFamily="18" charset="0"/>
              </a:rPr>
              <a:t>семья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err="1" smtClean="0">
                <a:latin typeface="Constantia" pitchFamily="18" charset="0"/>
              </a:rPr>
              <a:t>Федчишин</a:t>
            </a:r>
            <a:r>
              <a:rPr lang="ru-RU" sz="1200" dirty="0" smtClean="0">
                <a:latin typeface="Constantia" pitchFamily="18" charset="0"/>
              </a:rPr>
              <a:t> Влад </a:t>
            </a:r>
            <a:r>
              <a:rPr lang="ru-RU" sz="1200" dirty="0" err="1" smtClean="0">
                <a:latin typeface="Constantia" pitchFamily="18" charset="0"/>
              </a:rPr>
              <a:t>Алксв</a:t>
            </a:r>
            <a:r>
              <a:rPr lang="ru-RU" sz="1200" dirty="0" smtClean="0">
                <a:latin typeface="Constantia" pitchFamily="18" charset="0"/>
              </a:rPr>
              <a:t> (1936 г.р., </a:t>
            </a:r>
            <a:r>
              <a:rPr lang="ru-RU" sz="1200" dirty="0" err="1" smtClean="0">
                <a:latin typeface="Constantia" pitchFamily="18" charset="0"/>
              </a:rPr>
              <a:t>крещ</a:t>
            </a:r>
            <a:r>
              <a:rPr lang="ru-RU" sz="1200" baseline="0" dirty="0" smtClean="0">
                <a:latin typeface="Constantia" pitchFamily="18" charset="0"/>
              </a:rPr>
              <a:t> - 1961), Анна </a:t>
            </a:r>
            <a:r>
              <a:rPr lang="ru-RU" sz="1200" baseline="0" dirty="0" err="1" smtClean="0">
                <a:latin typeface="Constantia" pitchFamily="18" charset="0"/>
              </a:rPr>
              <a:t>Мих</a:t>
            </a:r>
            <a:r>
              <a:rPr lang="ru-RU" sz="1200" baseline="0" dirty="0" smtClean="0">
                <a:latin typeface="Constantia" pitchFamily="18" charset="0"/>
              </a:rPr>
              <a:t> (1937 </a:t>
            </a:r>
            <a:r>
              <a:rPr lang="ru-RU" sz="1200" baseline="0" dirty="0" err="1" smtClean="0">
                <a:latin typeface="Constantia" pitchFamily="18" charset="0"/>
              </a:rPr>
              <a:t>г.р</a:t>
            </a:r>
            <a:r>
              <a:rPr lang="ru-RU" sz="1200" baseline="0" dirty="0" smtClean="0">
                <a:latin typeface="Constantia" pitchFamily="18" charset="0"/>
              </a:rPr>
              <a:t>,  крещ-1956)</a:t>
            </a:r>
            <a:r>
              <a:rPr lang="ru-RU" sz="1200" dirty="0" smtClean="0">
                <a:latin typeface="Constantia" pitchFamily="18" charset="0"/>
              </a:rPr>
              <a:t>,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Ст. </a:t>
            </a:r>
            <a:r>
              <a:rPr lang="ru-RU" baseline="0" dirty="0" err="1" smtClean="0"/>
              <a:t>диаконисса</a:t>
            </a:r>
            <a:r>
              <a:rPr lang="ru-RU" baseline="0" dirty="0" smtClean="0"/>
              <a:t> участка – </a:t>
            </a:r>
            <a:r>
              <a:rPr lang="ru-RU" baseline="0" dirty="0" err="1" smtClean="0"/>
              <a:t>ок</a:t>
            </a:r>
            <a:r>
              <a:rPr lang="ru-RU" baseline="0" dirty="0" smtClean="0"/>
              <a:t>. 100 – </a:t>
            </a:r>
            <a:r>
              <a:rPr lang="ru-RU" sz="1200" dirty="0" smtClean="0">
                <a:latin typeface="Constantia" pitchFamily="18" charset="0"/>
              </a:rPr>
              <a:t>никогда не было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 – с 1993 года крещена – Королева Вал. </a:t>
            </a:r>
            <a:r>
              <a:rPr lang="ru-RU" baseline="0" dirty="0" err="1" smtClean="0"/>
              <a:t>Мих</a:t>
            </a:r>
            <a:r>
              <a:rPr lang="ru-RU" baseline="0" dirty="0" smtClean="0"/>
              <a:t>.</a:t>
            </a: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err="1" smtClean="0">
                <a:latin typeface="Constantia" pitchFamily="18" charset="0"/>
              </a:rPr>
              <a:t>Стрижий</a:t>
            </a:r>
            <a:r>
              <a:rPr lang="ru-RU" sz="1200" dirty="0" smtClean="0">
                <a:latin typeface="Constantia" pitchFamily="18" charset="0"/>
              </a:rPr>
              <a:t> Лилия Игнат – с 1979 г. </a:t>
            </a:r>
            <a:r>
              <a:rPr lang="ru-RU" sz="1200" dirty="0" err="1" smtClean="0">
                <a:latin typeface="Constantia" pitchFamily="18" charset="0"/>
              </a:rPr>
              <a:t>крещ</a:t>
            </a:r>
            <a:r>
              <a:rPr lang="ru-RU" sz="1200" dirty="0" smtClean="0">
                <a:latin typeface="Constantia" pitchFamily="18" charset="0"/>
              </a:rPr>
              <a:t>  никто не был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latin typeface="Constantia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Constantia" pitchFamily="18" charset="0"/>
              </a:rPr>
              <a:t>Устают служить </a:t>
            </a:r>
            <a:r>
              <a:rPr lang="ru-RU" sz="1200" dirty="0" err="1" smtClean="0">
                <a:latin typeface="Constantia" pitchFamily="18" charset="0"/>
              </a:rPr>
              <a:t>п.ч</a:t>
            </a:r>
            <a:r>
              <a:rPr lang="ru-RU" sz="1200" dirty="0" smtClean="0">
                <a:latin typeface="Constantia" pitchFamily="18" charset="0"/>
              </a:rPr>
              <a:t> вспоминаем только, когда слабые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latin typeface="Constantia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Constantia" pitchFamily="18" charset="0"/>
              </a:rPr>
              <a:t>НЕМОЙ ВОПРОС: Неужели, пастор, мне нужно продолжительно</a:t>
            </a:r>
            <a:r>
              <a:rPr lang="ru-RU" sz="1200" baseline="0" dirty="0" smtClean="0">
                <a:latin typeface="Constantia" pitchFamily="18" charset="0"/>
              </a:rPr>
              <a:t> заболеть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aseline="0" dirty="0" smtClean="0">
                <a:latin typeface="Constantia" pitchFamily="18" charset="0"/>
              </a:rPr>
              <a:t>или ослабеть в вере, чтобы вы меня посетили?  </a:t>
            </a:r>
            <a:endParaRPr lang="ru-RU" sz="1200" dirty="0" smtClean="0">
              <a:latin typeface="Constantia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latin typeface="Constantia" pitchFamily="18" charset="0"/>
            </a:endParaRPr>
          </a:p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1415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Constantia" pitchFamily="18" charset="0"/>
              </a:rPr>
              <a:t>На кого направлены все части богослужения?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latin typeface="Constantia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Constantia" pitchFamily="18" charset="0"/>
              </a:rPr>
              <a:t>Если новые </a:t>
            </a:r>
            <a:r>
              <a:rPr lang="ru-RU" sz="1200" dirty="0" smtClean="0">
                <a:latin typeface="Constantia" pitchFamily="18" charset="0"/>
              </a:rPr>
              <a:t>люди впервые </a:t>
            </a:r>
            <a:r>
              <a:rPr lang="ru-RU" sz="1200" dirty="0" smtClean="0">
                <a:latin typeface="Constantia" pitchFamily="18" charset="0"/>
              </a:rPr>
              <a:t>придут – поймут чем мы занимаемся?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868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Несколько</a:t>
            </a:r>
            <a:r>
              <a:rPr lang="ru-RU" baseline="0" dirty="0" smtClean="0"/>
              <a:t> слов о служении нашей семьи – </a:t>
            </a:r>
            <a:r>
              <a:rPr lang="ru-RU" baseline="0" dirty="0" err="1" smtClean="0"/>
              <a:t>Пс</a:t>
            </a:r>
            <a:r>
              <a:rPr lang="ru-RU" baseline="0" dirty="0" smtClean="0"/>
              <a:t>. 15.11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7542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Вручаются всем каждую субботу при входе – </a:t>
            </a:r>
          </a:p>
          <a:p>
            <a:r>
              <a:rPr lang="ru-RU" dirty="0" smtClean="0"/>
              <a:t>формат А-6 – 3 </a:t>
            </a:r>
            <a:r>
              <a:rPr lang="ru-RU" dirty="0" err="1" smtClean="0"/>
              <a:t>шт</a:t>
            </a:r>
            <a:r>
              <a:rPr lang="ru-RU" dirty="0" smtClean="0"/>
              <a:t> двусторонние на А-4 (в четверг высылаю в</a:t>
            </a:r>
            <a:r>
              <a:rPr lang="ru-RU" baseline="0" dirty="0" smtClean="0"/>
              <a:t> печать)</a:t>
            </a:r>
            <a:endParaRPr lang="ru-RU" dirty="0" smtClean="0"/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Constantia" pitchFamily="18" charset="0"/>
              </a:rPr>
              <a:t>Программки Богослужений – продуманный ход и последовательность богослужебного чина;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latin typeface="Constantia" pitchFamily="18" charset="0"/>
            </a:endParaRPr>
          </a:p>
          <a:p>
            <a:r>
              <a:rPr lang="ru-RU" dirty="0" smtClean="0"/>
              <a:t>МОЖНО ВАРЬИРОВАТЬ: </a:t>
            </a:r>
          </a:p>
          <a:p>
            <a:r>
              <a:rPr lang="ru-RU" dirty="0" smtClean="0"/>
              <a:t>Информацию для свидетельства на рабочем месте, Обетования</a:t>
            </a:r>
            <a:r>
              <a:rPr lang="ru-RU" baseline="0" dirty="0" smtClean="0"/>
              <a:t> о молитве и Св. Духе, </a:t>
            </a:r>
            <a:r>
              <a:rPr lang="ru-RU" baseline="0" dirty="0" err="1" smtClean="0"/>
              <a:t>итд</a:t>
            </a:r>
            <a:r>
              <a:rPr lang="ru-RU" baseline="0" dirty="0" smtClean="0"/>
              <a:t>…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Помещаем:</a:t>
            </a:r>
          </a:p>
          <a:p>
            <a:pPr marL="171450" indent="-171450">
              <a:buFontTx/>
              <a:buChar char="-"/>
            </a:pPr>
            <a:r>
              <a:rPr lang="ru-RU" dirty="0" smtClean="0"/>
              <a:t>ФИО дежурного Пресвитера;</a:t>
            </a:r>
          </a:p>
          <a:p>
            <a:pPr marL="171450" indent="-171450">
              <a:buFontTx/>
              <a:buChar char="-"/>
            </a:pPr>
            <a:r>
              <a:rPr lang="ru-RU" dirty="0" smtClean="0"/>
              <a:t>Заход солнца в следующую пятницу;</a:t>
            </a:r>
          </a:p>
          <a:p>
            <a:pPr marL="171450" indent="-171450">
              <a:buFontTx/>
              <a:buChar char="-"/>
            </a:pPr>
            <a:r>
              <a:rPr lang="ru-RU" dirty="0" smtClean="0"/>
              <a:t>Интернет-адрес церковного</a:t>
            </a:r>
            <a:r>
              <a:rPr lang="ru-RU" baseline="0" dirty="0" smtClean="0"/>
              <a:t> сайта;</a:t>
            </a:r>
          </a:p>
          <a:p>
            <a:pPr marL="171450" indent="-171450">
              <a:buFontTx/>
              <a:buChar char="-"/>
            </a:pPr>
            <a:r>
              <a:rPr lang="ru-RU" baseline="0" dirty="0" smtClean="0"/>
              <a:t>Интернет ссылка на аудио проповеди и семинары за последние 10 лет;</a:t>
            </a:r>
          </a:p>
          <a:p>
            <a:pPr marL="171450" indent="-171450">
              <a:buFontTx/>
              <a:buChar char="-"/>
            </a:pPr>
            <a:r>
              <a:rPr lang="ru-RU" baseline="0" dirty="0" smtClean="0"/>
              <a:t>ВСЁ НЕ ЗАПОМНЯТ – АНОНС СЛУЖЕНИЙ НА НЕДЕЛЮ И ПОСЛЕДУЮЩИХ СУББОТ </a:t>
            </a:r>
          </a:p>
          <a:p>
            <a:pPr marL="171450" indent="-171450">
              <a:buFontTx/>
              <a:buChar char="-"/>
            </a:pPr>
            <a:r>
              <a:rPr lang="ru-RU" baseline="0" dirty="0" smtClean="0"/>
              <a:t>ПЕРЕГРУЖЕННОСТЬ ИНФОРМАЦИЕЙ =- ПОКА ПРОПОВЕДЬ – ЛЮДИ УСТАЛИ.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1263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Во</a:t>
            </a:r>
            <a:r>
              <a:rPr lang="ru-RU" baseline="0" dirty="0" smtClean="0"/>
              <a:t> время ч</a:t>
            </a:r>
            <a:r>
              <a:rPr lang="ru-RU" dirty="0" smtClean="0"/>
              <a:t>тения Пресвитером объявлений</a:t>
            </a:r>
            <a:r>
              <a:rPr lang="ru-RU" baseline="0" dirty="0" smtClean="0"/>
              <a:t> – текст д</a:t>
            </a:r>
            <a:r>
              <a:rPr lang="ru-RU" dirty="0" smtClean="0"/>
              <a:t>ублируется на видеопроекторе (в четверг</a:t>
            </a:r>
            <a:r>
              <a:rPr lang="ru-RU" baseline="0" dirty="0" smtClean="0"/>
              <a:t> высылаю звукорежиссёрам текст)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2830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Constantia" pitchFamily="18" charset="0"/>
              </a:rPr>
              <a:t>БОГОСЛУЖЕНИЕ БЛАГОСЛОВЕНИЯ ДЕТЕЙ </a:t>
            </a:r>
          </a:p>
          <a:p>
            <a:endParaRPr lang="ru-RU" dirty="0" smtClean="0"/>
          </a:p>
          <a:p>
            <a:r>
              <a:rPr lang="ru-RU" dirty="0" smtClean="0"/>
              <a:t>5 минут</a:t>
            </a:r>
            <a:r>
              <a:rPr lang="ru-RU" baseline="0" dirty="0" smtClean="0"/>
              <a:t> на будущее Церкви?!!!</a:t>
            </a:r>
          </a:p>
          <a:p>
            <a:endParaRPr lang="uk-UA" baseline="0" dirty="0" smtClean="0"/>
          </a:p>
          <a:p>
            <a:r>
              <a:rPr lang="uk-UA" baseline="0" dirty="0" smtClean="0"/>
              <a:t>ІІ </a:t>
            </a:r>
            <a:r>
              <a:rPr lang="uk-UA" baseline="0" dirty="0" err="1" smtClean="0"/>
              <a:t>Богослужения</a:t>
            </a:r>
            <a:r>
              <a:rPr lang="uk-UA" baseline="0" dirty="0" smtClean="0"/>
              <a:t> в </a:t>
            </a:r>
            <a:r>
              <a:rPr lang="uk-UA" baseline="0" dirty="0" err="1" smtClean="0"/>
              <a:t>год</a:t>
            </a:r>
            <a:r>
              <a:rPr lang="uk-UA" baseline="0" dirty="0" smtClean="0"/>
              <a:t>: </a:t>
            </a:r>
            <a:r>
              <a:rPr lang="uk-UA" baseline="0" dirty="0" err="1" smtClean="0"/>
              <a:t>поздняя</a:t>
            </a:r>
            <a:r>
              <a:rPr lang="uk-UA" baseline="0" dirty="0" smtClean="0"/>
              <a:t> весна и </a:t>
            </a:r>
            <a:r>
              <a:rPr lang="uk-UA" baseline="0" dirty="0" err="1" smtClean="0"/>
              <a:t>ранняя</a:t>
            </a:r>
            <a:r>
              <a:rPr lang="uk-UA" baseline="0" dirty="0" smtClean="0"/>
              <a:t> </a:t>
            </a:r>
            <a:r>
              <a:rPr lang="uk-UA" baseline="0" dirty="0" err="1" smtClean="0"/>
              <a:t>осень</a:t>
            </a:r>
            <a:r>
              <a:rPr lang="uk-UA" baseline="0" dirty="0" smtClean="0"/>
              <a:t> (тепло).</a:t>
            </a:r>
          </a:p>
          <a:p>
            <a:r>
              <a:rPr lang="uk-UA" baseline="0" dirty="0" smtClean="0"/>
              <a:t>Тема для: </a:t>
            </a:r>
          </a:p>
          <a:p>
            <a:r>
              <a:rPr lang="uk-UA" baseline="0" dirty="0" err="1" smtClean="0"/>
              <a:t>Молодежи</a:t>
            </a:r>
            <a:endParaRPr lang="uk-UA" baseline="0" dirty="0" smtClean="0"/>
          </a:p>
          <a:p>
            <a:r>
              <a:rPr lang="uk-UA" baseline="0" dirty="0" err="1" smtClean="0"/>
              <a:t>Семейн</a:t>
            </a:r>
            <a:r>
              <a:rPr lang="ru-RU" baseline="0" dirty="0" err="1" smtClean="0"/>
              <a:t>ых</a:t>
            </a:r>
            <a:r>
              <a:rPr lang="ru-RU" baseline="0" dirty="0" smtClean="0"/>
              <a:t> - дети</a:t>
            </a:r>
            <a:endParaRPr lang="uk-UA" baseline="0" dirty="0" smtClean="0"/>
          </a:p>
          <a:p>
            <a:r>
              <a:rPr lang="uk-UA" baseline="0" dirty="0" smtClean="0"/>
              <a:t>старших – </a:t>
            </a:r>
            <a:r>
              <a:rPr lang="uk-UA" baseline="0" dirty="0" err="1" smtClean="0"/>
              <a:t>подход</a:t>
            </a:r>
            <a:r>
              <a:rPr lang="uk-UA" baseline="0" dirty="0" smtClean="0"/>
              <a:t> к внукам</a:t>
            </a:r>
          </a:p>
          <a:p>
            <a:r>
              <a:rPr lang="uk-UA" baseline="0" dirty="0" err="1" smtClean="0"/>
              <a:t>ДАРИМ</a:t>
            </a:r>
            <a:r>
              <a:rPr lang="uk-UA" baseline="0" dirty="0" smtClean="0"/>
              <a:t> – </a:t>
            </a:r>
            <a:r>
              <a:rPr lang="uk-UA" baseline="0" dirty="0" err="1" smtClean="0"/>
              <a:t>Детская</a:t>
            </a:r>
            <a:r>
              <a:rPr lang="uk-UA" baseline="0" dirty="0" smtClean="0"/>
              <a:t> </a:t>
            </a:r>
            <a:r>
              <a:rPr lang="uk-UA" baseline="0" dirty="0" err="1" smtClean="0"/>
              <a:t>Библия</a:t>
            </a:r>
            <a:r>
              <a:rPr lang="uk-UA" baseline="0" dirty="0" smtClean="0"/>
              <a:t> и «</a:t>
            </a:r>
            <a:r>
              <a:rPr lang="uk-UA" baseline="0" dirty="0" err="1" smtClean="0"/>
              <a:t>Христ</a:t>
            </a:r>
            <a:r>
              <a:rPr lang="uk-UA" baseline="0" dirty="0" smtClean="0"/>
              <a:t>. </a:t>
            </a:r>
            <a:r>
              <a:rPr lang="uk-UA" baseline="0" dirty="0" err="1" smtClean="0"/>
              <a:t>дом</a:t>
            </a:r>
            <a:r>
              <a:rPr lang="uk-UA" baseline="0" dirty="0" smtClean="0"/>
              <a:t>»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9063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Стесняются подойти</a:t>
            </a:r>
          </a:p>
          <a:p>
            <a:r>
              <a:rPr lang="ru-RU" dirty="0" smtClean="0"/>
              <a:t>Вопросы, которые не задаст устно</a:t>
            </a:r>
          </a:p>
          <a:p>
            <a:r>
              <a:rPr lang="ru-RU" dirty="0" smtClean="0"/>
              <a:t>За месяц – объявление</a:t>
            </a:r>
            <a:r>
              <a:rPr lang="ru-RU" baseline="0" dirty="0" smtClean="0"/>
              <a:t> – за неделю посл. Возможность записать вопрос</a:t>
            </a:r>
          </a:p>
          <a:p>
            <a:r>
              <a:rPr lang="ru-RU" baseline="0" dirty="0" smtClean="0"/>
              <a:t>Неделя для подготовки – вместо проповеди – 1 час - никто не уснет</a:t>
            </a:r>
          </a:p>
          <a:p>
            <a:r>
              <a:rPr lang="ru-RU" baseline="0" dirty="0" smtClean="0"/>
              <a:t>Вкрапливать то, что необходимо услышать</a:t>
            </a:r>
          </a:p>
          <a:p>
            <a:r>
              <a:rPr lang="ru-RU" baseline="0" dirty="0" smtClean="0"/>
              <a:t>Категории вопросов: Серии тем, целая проповедь, 2 предложения и пространно на 5 мнут</a:t>
            </a:r>
          </a:p>
          <a:p>
            <a:r>
              <a:rPr lang="ru-RU" baseline="0" dirty="0" smtClean="0"/>
              <a:t>- Не хватит времени – вечернее Богослужение - продолжение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6638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РОЛЬ КАЖДОГО: </a:t>
            </a:r>
          </a:p>
          <a:p>
            <a:pPr marL="228600" indent="-228600">
              <a:buFont typeface="+mj-lt"/>
              <a:buAutoNum type="arabicPeriod"/>
            </a:pPr>
            <a:r>
              <a:rPr lang="ru-RU" dirty="0" smtClean="0"/>
              <a:t>Ваша – привести;</a:t>
            </a:r>
          </a:p>
          <a:p>
            <a:pPr marL="228600" indent="-228600">
              <a:buFont typeface="+mj-lt"/>
              <a:buAutoNum type="arabicPeriod"/>
            </a:pPr>
            <a:r>
              <a:rPr lang="ru-RU" dirty="0" smtClean="0"/>
              <a:t>Церкви – радушно принять</a:t>
            </a:r>
          </a:p>
          <a:p>
            <a:pPr marL="228600" indent="-228600">
              <a:buFont typeface="+mj-lt"/>
              <a:buAutoNum type="arabicPeriod"/>
            </a:pPr>
            <a:r>
              <a:rPr lang="ru-RU" dirty="0" smtClean="0"/>
              <a:t>Пастора – </a:t>
            </a:r>
            <a:r>
              <a:rPr lang="ru-RU" dirty="0" smtClean="0"/>
              <a:t>привлекательно и убедительно </a:t>
            </a:r>
            <a:r>
              <a:rPr lang="ru-RU" baseline="0" dirty="0" smtClean="0"/>
              <a:t> представить </a:t>
            </a:r>
            <a:r>
              <a:rPr lang="ru-RU" baseline="0" dirty="0" smtClean="0"/>
              <a:t>Истину</a:t>
            </a:r>
            <a:endParaRPr lang="ru-RU" baseline="0" dirty="0" smtClean="0"/>
          </a:p>
          <a:p>
            <a:pPr marL="228600" indent="-228600">
              <a:buFont typeface="+mj-lt"/>
              <a:buAutoNum type="arabicPeriod"/>
            </a:pPr>
            <a:r>
              <a:rPr lang="ru-RU" baseline="0" dirty="0" smtClean="0"/>
              <a:t>Духа Святого – убедить и возродить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3566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Constantia" pitchFamily="18" charset="0"/>
              </a:rPr>
              <a:t>Служение </a:t>
            </a:r>
            <a:r>
              <a:rPr lang="ru-RU" sz="1200" dirty="0" err="1" smtClean="0">
                <a:latin typeface="Constantia" pitchFamily="18" charset="0"/>
              </a:rPr>
              <a:t>Варнавы</a:t>
            </a:r>
            <a:r>
              <a:rPr lang="ru-RU" sz="1200" dirty="0" smtClean="0">
                <a:latin typeface="Constantia" pitchFamily="18" charset="0"/>
              </a:rPr>
              <a:t> – при входе – большие церкви</a:t>
            </a:r>
            <a:r>
              <a:rPr lang="ru-RU" sz="1200" baseline="0" dirty="0" smtClean="0">
                <a:latin typeface="Constantia" pitchFamily="18" charset="0"/>
              </a:rPr>
              <a:t> </a:t>
            </a:r>
            <a:r>
              <a:rPr lang="ru-RU" sz="1200" dirty="0" smtClean="0">
                <a:latin typeface="Constantia" pitchFamily="18" charset="0"/>
              </a:rPr>
              <a:t>(да и маленькие: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Constantia" pitchFamily="18" charset="0"/>
              </a:rPr>
              <a:t>нет второго шанса произвести хорошее первое впечатление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Constantia" pitchFamily="18" charset="0"/>
              </a:rPr>
              <a:t>Ст. диакониса </a:t>
            </a:r>
            <a:r>
              <a:rPr lang="ru-RU" sz="1200" dirty="0" err="1" smtClean="0">
                <a:latin typeface="Constantia" pitchFamily="18" charset="0"/>
              </a:rPr>
              <a:t>ЛДЦ</a:t>
            </a:r>
            <a:endParaRPr lang="ru-RU" sz="1200" dirty="0" smtClean="0">
              <a:latin typeface="Constantia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latin typeface="Constantia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Constantia" pitchFamily="18" charset="0"/>
              </a:rPr>
              <a:t>КТО встретит и КАК?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latin typeface="Constantia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Constantia" pitchFamily="18" charset="0"/>
              </a:rPr>
              <a:t>Атмосфера принятия – ее невозможно научно измерить, но возможно ощутить;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latin typeface="Constantia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9626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СИДЯТ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ХРАМЕ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ГОДАМИ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думаем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многие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крестились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АНОНС  ПАСТ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КЛАССА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ПЕРЕД</a:t>
            </a:r>
            <a:r>
              <a:rPr lang="uk-U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СШ</a:t>
            </a:r>
            <a:endParaRPr lang="uk-UA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Омельянович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Петро Федорович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2.03.1939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р.н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/>
              <a:t>1955 при </a:t>
            </a:r>
            <a:r>
              <a:rPr lang="uk-UA" dirty="0" err="1" smtClean="0"/>
              <a:t>Колбаче</a:t>
            </a:r>
            <a:r>
              <a:rPr lang="uk-UA" dirty="0" smtClean="0"/>
              <a:t> Дм. </a:t>
            </a:r>
            <a:r>
              <a:rPr lang="uk-UA" dirty="0" err="1" smtClean="0"/>
              <a:t>Купр</a:t>
            </a:r>
            <a:r>
              <a:rPr lang="uk-UA" dirty="0" smtClean="0"/>
              <a:t>. – </a:t>
            </a:r>
            <a:r>
              <a:rPr lang="uk-UA" dirty="0" err="1" smtClean="0"/>
              <a:t>спасать</a:t>
            </a:r>
            <a:r>
              <a:rPr lang="uk-UA" dirty="0" smtClean="0"/>
              <a:t> жену  - </a:t>
            </a:r>
            <a:r>
              <a:rPr lang="uk-UA" dirty="0" err="1" smtClean="0"/>
              <a:t>прошло</a:t>
            </a:r>
            <a:r>
              <a:rPr lang="uk-UA" baseline="0" dirty="0" smtClean="0"/>
              <a:t> </a:t>
            </a:r>
            <a:r>
              <a:rPr lang="uk-UA" baseline="0" dirty="0" err="1" smtClean="0"/>
              <a:t>более</a:t>
            </a:r>
            <a:r>
              <a:rPr lang="uk-UA" baseline="0" dirty="0" smtClean="0"/>
              <a:t> 60 лет</a:t>
            </a:r>
            <a:endParaRPr lang="uk-UA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ОМЕЛЬЯНОВИЧ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Валентина Лукьяновна, 2.6.1939, 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крещ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1999 11 лежит после инсульта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Ржавенцы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(Черновицкая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обл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– посещаем во время отпуска на родине общины, где служили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Вы меня помните? Нет…  – декабрь – 1994 – 2014 – 20 лет.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521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Для небольших общин</a:t>
            </a:r>
            <a:r>
              <a:rPr lang="ru-RU" baseline="0" dirty="0" smtClean="0"/>
              <a:t> – нет средств – двусторонний формат А-5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5180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 этим будущее</a:t>
            </a:r>
            <a:r>
              <a:rPr lang="ru-RU" baseline="0" dirty="0" smtClean="0"/>
              <a:t> – где в Дивизионе есть Конференция/Унион – </a:t>
            </a:r>
          </a:p>
          <a:p>
            <a:r>
              <a:rPr lang="ru-RU" baseline="0" dirty="0" smtClean="0"/>
              <a:t>Где Пастор профессионально занимался исключительно Интернет-</a:t>
            </a:r>
            <a:r>
              <a:rPr lang="ru-RU" baseline="0" dirty="0" err="1" smtClean="0"/>
              <a:t>евангелизмом</a:t>
            </a:r>
            <a:r>
              <a:rPr lang="ru-RU" baseline="0" dirty="0" smtClean="0"/>
              <a:t>?</a:t>
            </a:r>
          </a:p>
          <a:p>
            <a:endParaRPr lang="ru-RU" baseline="0" dirty="0" smtClean="0"/>
          </a:p>
          <a:p>
            <a:r>
              <a:rPr lang="ru-RU" baseline="0" dirty="0" smtClean="0"/>
              <a:t>5 000 дол на типичную </a:t>
            </a:r>
            <a:r>
              <a:rPr lang="ru-RU" baseline="0" dirty="0" err="1" smtClean="0"/>
              <a:t>ЕП</a:t>
            </a:r>
            <a:r>
              <a:rPr lang="ru-RU" baseline="0" dirty="0" smtClean="0"/>
              <a:t> – недорого – </a:t>
            </a:r>
          </a:p>
          <a:p>
            <a:r>
              <a:rPr lang="ru-RU" baseline="0" dirty="0" smtClean="0"/>
              <a:t>а 5 000 на продвижение сайта и </a:t>
            </a:r>
            <a:r>
              <a:rPr lang="ru-RU" baseline="0" dirty="0" err="1" smtClean="0"/>
              <a:t>Евангелизация</a:t>
            </a:r>
            <a:r>
              <a:rPr lang="ru-RU" baseline="0" dirty="0" smtClean="0"/>
              <a:t> в </a:t>
            </a:r>
            <a:r>
              <a:rPr lang="ru-RU" baseline="0" dirty="0" err="1" smtClean="0"/>
              <a:t>соцсетях</a:t>
            </a:r>
            <a:r>
              <a:rPr lang="ru-RU" baseline="0" dirty="0" smtClean="0"/>
              <a:t>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9794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На </a:t>
            </a:r>
            <a:r>
              <a:rPr lang="uk-UA" dirty="0" err="1" smtClean="0"/>
              <a:t>базе</a:t>
            </a:r>
            <a:r>
              <a:rPr lang="uk-UA" dirty="0" smtClean="0"/>
              <a:t> </a:t>
            </a:r>
            <a:r>
              <a:rPr lang="uk-UA" dirty="0" err="1" smtClean="0"/>
              <a:t>Конференции</a:t>
            </a:r>
            <a:r>
              <a:rPr lang="uk-UA" dirty="0" smtClean="0"/>
              <a:t> – </a:t>
            </a:r>
            <a:r>
              <a:rPr lang="uk-UA" dirty="0" err="1" smtClean="0"/>
              <a:t>как</a:t>
            </a:r>
            <a:r>
              <a:rPr lang="uk-UA" dirty="0" smtClean="0"/>
              <a:t> Директор </a:t>
            </a:r>
            <a:r>
              <a:rPr lang="uk-UA" dirty="0" err="1" smtClean="0"/>
              <a:t>Отдела</a:t>
            </a:r>
            <a:r>
              <a:rPr lang="uk-UA" dirty="0" smtClean="0"/>
              <a:t> </a:t>
            </a:r>
            <a:r>
              <a:rPr lang="uk-UA" dirty="0" err="1" smtClean="0"/>
              <a:t>Образования</a:t>
            </a:r>
            <a:r>
              <a:rPr lang="uk-UA" dirty="0" smtClean="0"/>
              <a:t>:</a:t>
            </a:r>
          </a:p>
          <a:p>
            <a:r>
              <a:rPr lang="uk-UA" dirty="0" err="1" smtClean="0"/>
              <a:t>аудиоархивы</a:t>
            </a:r>
            <a:endParaRPr lang="uk-UA" dirty="0" smtClean="0"/>
          </a:p>
          <a:p>
            <a:r>
              <a:rPr lang="uk-UA" dirty="0" smtClean="0"/>
              <a:t>І</a:t>
            </a:r>
            <a:r>
              <a:rPr lang="uk-UA" baseline="0" dirty="0" smtClean="0"/>
              <a:t> </a:t>
            </a:r>
            <a:r>
              <a:rPr lang="uk-UA" baseline="0" dirty="0" err="1" smtClean="0"/>
              <a:t>уровень</a:t>
            </a:r>
            <a:r>
              <a:rPr lang="uk-UA" baseline="0" dirty="0" smtClean="0"/>
              <a:t> - </a:t>
            </a:r>
            <a:r>
              <a:rPr lang="ru-RU" dirty="0" smtClean="0"/>
              <a:t>2009-2012, </a:t>
            </a:r>
          </a:p>
          <a:p>
            <a:r>
              <a:rPr lang="ru-RU" dirty="0" err="1" smtClean="0"/>
              <a:t>ІІ</a:t>
            </a:r>
            <a:r>
              <a:rPr lang="ru-RU" dirty="0" smtClean="0"/>
              <a:t> уровень - 2012-2015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097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pitchFamily="34" charset="-128"/>
            </a:endParaRP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3C9E85D-C583-4E59-AC91-95343ABBE81A}" type="slidenum">
              <a:rPr lang="pt-BR" smtClean="0">
                <a:solidFill>
                  <a:prstClr val="black"/>
                </a:solidFill>
                <a:ea typeface="ＭＳ Ｐゴシック" pitchFamily="34" charset="-128"/>
              </a:rPr>
              <a:pPr>
                <a:defRPr/>
              </a:pPr>
              <a:t>3</a:t>
            </a:fld>
            <a:endParaRPr lang="pt-BR" smtClean="0">
              <a:solidFill>
                <a:prstClr val="black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2009-2012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3239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2012-2015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9711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Вначале 2017 года на</a:t>
            </a:r>
            <a:r>
              <a:rPr lang="ru-RU" baseline="0" dirty="0" smtClean="0"/>
              <a:t> базе общины - </a:t>
            </a:r>
            <a:r>
              <a:rPr lang="ru-RU" dirty="0" smtClean="0"/>
              <a:t>Учебный духовный центр «</a:t>
            </a:r>
            <a:r>
              <a:rPr lang="ru-RU" dirty="0" err="1" smtClean="0"/>
              <a:t>ИХТУС</a:t>
            </a:r>
            <a:r>
              <a:rPr lang="ru-RU" dirty="0" smtClean="0"/>
              <a:t>» – </a:t>
            </a:r>
          </a:p>
          <a:p>
            <a:r>
              <a:rPr lang="ru-RU" dirty="0" smtClean="0"/>
              <a:t>Институт</a:t>
            </a:r>
            <a:r>
              <a:rPr lang="ru-RU" baseline="0" dirty="0" smtClean="0"/>
              <a:t> христианского теологического усовершенствования служения</a:t>
            </a:r>
          </a:p>
          <a:p>
            <a:endParaRPr lang="ru-RU" baseline="0" dirty="0" smtClean="0"/>
          </a:p>
          <a:p>
            <a:r>
              <a:rPr lang="ru-RU" baseline="0" dirty="0" smtClean="0"/>
              <a:t>Дважды в месяц – по субботам – после вечернего Богослужения – 1 час – до 100 чел. </a:t>
            </a:r>
          </a:p>
          <a:p>
            <a:r>
              <a:rPr lang="ru-RU" baseline="0" dirty="0" smtClean="0"/>
              <a:t>Аудио в Интернете – книги в конце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Constantia" pitchFamily="18" charset="0"/>
              </a:rPr>
              <a:t> </a:t>
            </a:r>
            <a:r>
              <a:rPr lang="ru-RU" sz="1200" dirty="0" err="1" smtClean="0">
                <a:latin typeface="Constantia" pitchFamily="18" charset="0"/>
              </a:rPr>
              <a:t>ИХТУС</a:t>
            </a:r>
            <a:r>
              <a:rPr lang="ru-RU" sz="1200" dirty="0" smtClean="0">
                <a:latin typeface="Constantia" pitchFamily="18" charset="0"/>
              </a:rPr>
              <a:t>: УПРОЩЕННО – духовное</a:t>
            </a:r>
            <a:r>
              <a:rPr lang="ru-RU" sz="1200" baseline="0" dirty="0" smtClean="0">
                <a:latin typeface="Constantia" pitchFamily="18" charset="0"/>
              </a:rPr>
              <a:t> </a:t>
            </a:r>
            <a:r>
              <a:rPr lang="ru-RU" sz="1200" baseline="0" dirty="0" err="1" smtClean="0">
                <a:latin typeface="Constantia" pitchFamily="18" charset="0"/>
              </a:rPr>
              <a:t>стновление</a:t>
            </a:r>
            <a:r>
              <a:rPr lang="ru-RU" sz="1200" baseline="0" dirty="0" smtClean="0">
                <a:latin typeface="Constantia" pitchFamily="18" charset="0"/>
              </a:rPr>
              <a:t> </a:t>
            </a:r>
            <a:r>
              <a:rPr lang="ru-RU" sz="1200" baseline="0" dirty="0" err="1" smtClean="0">
                <a:latin typeface="Constantia" pitchFamily="18" charset="0"/>
              </a:rPr>
              <a:t>хр</a:t>
            </a:r>
            <a:r>
              <a:rPr lang="ru-RU" sz="1200" baseline="0" dirty="0" smtClean="0">
                <a:latin typeface="Constantia" pitchFamily="18" charset="0"/>
              </a:rPr>
              <a:t>-на</a:t>
            </a:r>
            <a:r>
              <a:rPr lang="ru-RU" sz="1200" dirty="0" smtClean="0">
                <a:latin typeface="Constantia" pitchFamily="18" charset="0"/>
              </a:rPr>
              <a:t> – церковь и </a:t>
            </a:r>
            <a:r>
              <a:rPr lang="ru-RU" sz="1200" dirty="0" err="1" smtClean="0">
                <a:latin typeface="Constantia" pitchFamily="18" charset="0"/>
              </a:rPr>
              <a:t>доктр</a:t>
            </a:r>
            <a:r>
              <a:rPr lang="ru-RU" sz="1200" dirty="0" smtClean="0">
                <a:latin typeface="Constantia" pitchFamily="18" charset="0"/>
              </a:rPr>
              <a:t>-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Constantia" pitchFamily="18" charset="0"/>
              </a:rPr>
              <a:t>герм-</a:t>
            </a:r>
            <a:r>
              <a:rPr lang="ru-RU" sz="1200" dirty="0" err="1" smtClean="0">
                <a:latin typeface="Constantia" pitchFamily="18" charset="0"/>
              </a:rPr>
              <a:t>гомил</a:t>
            </a:r>
            <a:r>
              <a:rPr lang="ru-RU" sz="1200" dirty="0" smtClean="0">
                <a:latin typeface="Constantia" pitchFamily="18" charset="0"/>
              </a:rPr>
              <a:t>- </a:t>
            </a:r>
            <a:r>
              <a:rPr lang="ru-RU" sz="1200" dirty="0" err="1" smtClean="0">
                <a:latin typeface="Constantia" pitchFamily="18" charset="0"/>
              </a:rPr>
              <a:t>миссиология</a:t>
            </a:r>
            <a:r>
              <a:rPr lang="ru-RU" sz="1200" dirty="0" smtClean="0">
                <a:latin typeface="Constantia" pitchFamily="18" charset="0"/>
              </a:rPr>
              <a:t> (постмодерн) – как со своими </a:t>
            </a:r>
            <a:r>
              <a:rPr lang="ru-RU" sz="1200" dirty="0" err="1" smtClean="0">
                <a:latin typeface="Constantia" pitchFamily="18" charset="0"/>
              </a:rPr>
              <a:t>родств</a:t>
            </a:r>
            <a:r>
              <a:rPr lang="ru-RU" sz="1200" dirty="0" smtClean="0">
                <a:latin typeface="Constantia" pitchFamily="18" charset="0"/>
              </a:rPr>
              <a:t> не перессориться.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97948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Constantia" pitchFamily="18" charset="0"/>
              </a:rPr>
              <a:t>Есть еще одно</a:t>
            </a:r>
            <a:r>
              <a:rPr lang="ru-RU" baseline="0" dirty="0" smtClean="0">
                <a:latin typeface="Constantia" pitchFamily="18" charset="0"/>
              </a:rPr>
              <a:t> поле для </a:t>
            </a:r>
            <a:r>
              <a:rPr lang="ru-RU" baseline="0" dirty="0" err="1" smtClean="0">
                <a:latin typeface="Constantia" pitchFamily="18" charset="0"/>
              </a:rPr>
              <a:t>евангелизации</a:t>
            </a:r>
            <a:r>
              <a:rPr lang="ru-RU" baseline="0" dirty="0" smtClean="0">
                <a:latin typeface="Constantia" pitchFamily="18" charset="0"/>
              </a:rPr>
              <a:t> –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latin typeface="Constantia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Constantia" pitchFamily="18" charset="0"/>
              </a:rPr>
              <a:t>Немного юмора: Уникальный Храм – наверное единств. </a:t>
            </a:r>
            <a:r>
              <a:rPr lang="ru-RU" dirty="0" err="1" smtClean="0">
                <a:latin typeface="Constantia" pitchFamily="18" charset="0"/>
              </a:rPr>
              <a:t>Адвент</a:t>
            </a:r>
            <a:r>
              <a:rPr lang="ru-RU" dirty="0" smtClean="0">
                <a:latin typeface="Constantia" pitchFamily="18" charset="0"/>
              </a:rPr>
              <a:t>. Храм в мире,</a:t>
            </a:r>
            <a:r>
              <a:rPr lang="ru-RU" baseline="0" dirty="0" smtClean="0">
                <a:latin typeface="Constantia" pitchFamily="18" charset="0"/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>
                <a:latin typeface="Constantia" pitchFamily="18" charset="0"/>
              </a:rPr>
              <a:t>где в центре здания Храма на фасаде – скульптура Божьей матери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latin typeface="Constantia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Constantia" pitchFamily="18" charset="0"/>
              </a:rPr>
              <a:t>Исторический памятник – нельзя убрать –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Constantia" pitchFamily="18" charset="0"/>
              </a:rPr>
              <a:t>АСД изобретательны - дорисовали 12 звезд –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Constantia" pitchFamily="18" charset="0"/>
              </a:rPr>
              <a:t>получилась Церковь с книги Откровения – 12:1</a:t>
            </a:r>
            <a:r>
              <a:rPr lang="ru-RU" baseline="0" dirty="0" smtClean="0">
                <a:latin typeface="Constantia" pitchFamily="18" charset="0"/>
              </a:rPr>
              <a:t>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latin typeface="Constantia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Constantia" pitchFamily="18" charset="0"/>
              </a:rPr>
              <a:t>2002-2004  </a:t>
            </a:r>
            <a:r>
              <a:rPr lang="ru-RU" dirty="0" err="1" smtClean="0">
                <a:latin typeface="Constantia" pitchFamily="18" charset="0"/>
              </a:rPr>
              <a:t>гг</a:t>
            </a:r>
            <a:r>
              <a:rPr lang="ru-RU" dirty="0" smtClean="0">
                <a:latin typeface="Constantia" pitchFamily="18" charset="0"/>
              </a:rPr>
              <a:t> – молодежь разбегаются, некоторые по барам, курят (след. слайд)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91943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Constantia" pitchFamily="18" charset="0"/>
              </a:rPr>
              <a:t>Пригласили к</a:t>
            </a:r>
            <a:r>
              <a:rPr lang="ru-RU" baseline="0" dirty="0" smtClean="0">
                <a:latin typeface="Constantia" pitchFamily="18" charset="0"/>
              </a:rPr>
              <a:t> нам </a:t>
            </a:r>
            <a:r>
              <a:rPr lang="ru-RU" dirty="0" smtClean="0">
                <a:latin typeface="Constantia" pitchFamily="18" charset="0"/>
              </a:rPr>
              <a:t>домой – каждое воскресенье – больше года… Какой толк?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latin typeface="Constantia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Constantia" pitchFamily="18" charset="0"/>
              </a:rPr>
              <a:t>Одно</a:t>
            </a:r>
            <a:r>
              <a:rPr lang="ru-RU" baseline="0" dirty="0" smtClean="0">
                <a:latin typeface="Constantia" pitchFamily="18" charset="0"/>
              </a:rPr>
              <a:t> из последних крещений во Львове 2004 г.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Constantia" pitchFamily="18" charset="0"/>
              </a:rPr>
              <a:t>(1 ст.</a:t>
            </a:r>
            <a:r>
              <a:rPr lang="ru-RU" baseline="0" dirty="0" smtClean="0">
                <a:latin typeface="Constantia" pitchFamily="18" charset="0"/>
              </a:rPr>
              <a:t> с</a:t>
            </a:r>
            <a:r>
              <a:rPr lang="ru-RU" dirty="0" smtClean="0">
                <a:latin typeface="Constantia" pitchFamily="18" charset="0"/>
              </a:rPr>
              <a:t>естра + молодежи</a:t>
            </a:r>
            <a:r>
              <a:rPr lang="ru-RU" baseline="0" dirty="0" smtClean="0">
                <a:latin typeface="Constantia" pitchFamily="18" charset="0"/>
              </a:rPr>
              <a:t> 1</a:t>
            </a:r>
            <a:r>
              <a:rPr lang="ru-RU" dirty="0" smtClean="0">
                <a:latin typeface="Constantia" pitchFamily="18" charset="0"/>
              </a:rPr>
              <a:t>8 человек = 19 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latin typeface="Constantia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Constantia" pitchFamily="18" charset="0"/>
              </a:rPr>
              <a:t>УМЕТЬ ЖДАТЬ – НЕ</a:t>
            </a:r>
            <a:r>
              <a:rPr lang="ru-RU" baseline="0" dirty="0" smtClean="0">
                <a:latin typeface="Constantia" pitchFamily="18" charset="0"/>
              </a:rPr>
              <a:t> БЫВАЕТ</a:t>
            </a:r>
            <a:r>
              <a:rPr lang="ru-RU" dirty="0" smtClean="0">
                <a:latin typeface="Constantia" pitchFamily="18" charset="0"/>
              </a:rPr>
              <a:t> БЫСТРЫХ РЕЗУЛЬТАТОВ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latin typeface="Constantia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79451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Constantia" pitchFamily="18" charset="0"/>
              </a:rPr>
              <a:t>КЛАССЫ</a:t>
            </a:r>
            <a:r>
              <a:rPr lang="ru-RU" baseline="0" dirty="0" smtClean="0">
                <a:latin typeface="Constantia" pitchFamily="18" charset="0"/>
              </a:rPr>
              <a:t>  ПОДГОТОВКИ КО КРЕЩЕНИЮ – опыт </a:t>
            </a:r>
            <a:r>
              <a:rPr lang="ru-RU" baseline="0" dirty="0" err="1" smtClean="0">
                <a:latin typeface="Constantia" pitchFamily="18" charset="0"/>
              </a:rPr>
              <a:t>ЛДЦ</a:t>
            </a:r>
            <a:endParaRPr lang="ru-RU" baseline="0" dirty="0" smtClean="0">
              <a:latin typeface="Constantia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 smtClean="0">
              <a:latin typeface="Constantia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aseline="0" dirty="0" smtClean="0">
                <a:latin typeface="Constantia" pitchFamily="18" charset="0"/>
              </a:rPr>
              <a:t>ІІІ </a:t>
            </a:r>
            <a:r>
              <a:rPr lang="uk-UA" baseline="0" dirty="0" err="1" smtClean="0">
                <a:latin typeface="Constantia" pitchFamily="18" charset="0"/>
              </a:rPr>
              <a:t>класса</a:t>
            </a:r>
            <a:r>
              <a:rPr lang="uk-UA" baseline="0" dirty="0" smtClean="0">
                <a:latin typeface="Constantia" pitchFamily="18" charset="0"/>
              </a:rPr>
              <a:t>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aseline="0" dirty="0" smtClean="0">
              <a:latin typeface="Constantia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aseline="0" dirty="0" smtClean="0">
                <a:latin typeface="Constantia" pitchFamily="18" charset="0"/>
              </a:rPr>
              <a:t>І – я – </a:t>
            </a:r>
            <a:r>
              <a:rPr lang="uk-UA" baseline="0" dirty="0" err="1" smtClean="0">
                <a:latin typeface="Constantia" pitchFamily="18" charset="0"/>
              </a:rPr>
              <a:t>нулев</a:t>
            </a:r>
            <a:r>
              <a:rPr lang="ru-RU" baseline="0" dirty="0" err="1" smtClean="0">
                <a:latin typeface="Constantia" pitchFamily="18" charset="0"/>
              </a:rPr>
              <a:t>ые</a:t>
            </a:r>
            <a:r>
              <a:rPr lang="ru-RU" baseline="0" dirty="0" smtClean="0">
                <a:latin typeface="Constantia" pitchFamily="18" charset="0"/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aseline="0" dirty="0" smtClean="0">
                <a:latin typeface="Constantia" pitchFamily="18" charset="0"/>
              </a:rPr>
              <a:t>ІІ – </a:t>
            </a:r>
            <a:r>
              <a:rPr lang="uk-UA" baseline="0" dirty="0" err="1" smtClean="0">
                <a:latin typeface="Constantia" pitchFamily="18" charset="0"/>
              </a:rPr>
              <a:t>мой</a:t>
            </a:r>
            <a:r>
              <a:rPr lang="uk-UA" baseline="0" dirty="0" smtClean="0">
                <a:latin typeface="Constantia" pitchFamily="18" charset="0"/>
              </a:rPr>
              <a:t> </a:t>
            </a:r>
            <a:r>
              <a:rPr lang="uk-UA" baseline="0" dirty="0" err="1" smtClean="0">
                <a:latin typeface="Constantia" pitchFamily="18" charset="0"/>
              </a:rPr>
              <a:t>помощник</a:t>
            </a:r>
            <a:r>
              <a:rPr lang="uk-UA" baseline="0" dirty="0" smtClean="0">
                <a:latin typeface="Constantia" pitchFamily="18" charset="0"/>
              </a:rPr>
              <a:t> </a:t>
            </a:r>
            <a:r>
              <a:rPr lang="uk-UA" baseline="0" dirty="0" err="1" smtClean="0">
                <a:latin typeface="Constantia" pitchFamily="18" charset="0"/>
              </a:rPr>
              <a:t>Виктор</a:t>
            </a:r>
            <a:r>
              <a:rPr lang="uk-UA" baseline="0" dirty="0" smtClean="0">
                <a:latin typeface="Constantia" pitchFamily="18" charset="0"/>
              </a:rPr>
              <a:t> Верещак (</a:t>
            </a:r>
            <a:r>
              <a:rPr lang="uk-UA" baseline="0" dirty="0" err="1" smtClean="0">
                <a:latin typeface="Constantia" pitchFamily="18" charset="0"/>
              </a:rPr>
              <a:t>Крым</a:t>
            </a:r>
            <a:r>
              <a:rPr lang="uk-UA" baseline="0" dirty="0" smtClean="0">
                <a:latin typeface="Constantia" pitchFamily="18" charset="0"/>
              </a:rPr>
              <a:t>, </a:t>
            </a:r>
            <a:r>
              <a:rPr lang="uk-UA" baseline="0" dirty="0" err="1" smtClean="0">
                <a:latin typeface="Constantia" pitchFamily="18" charset="0"/>
              </a:rPr>
              <a:t>Симферополь</a:t>
            </a:r>
            <a:r>
              <a:rPr lang="uk-UA" baseline="0" dirty="0" smtClean="0">
                <a:latin typeface="Constantia" pitchFamily="18" charset="0"/>
              </a:rPr>
              <a:t>) – </a:t>
            </a:r>
            <a:r>
              <a:rPr lang="uk-UA" baseline="0" dirty="0" err="1" smtClean="0">
                <a:latin typeface="Constantia" pitchFamily="18" charset="0"/>
              </a:rPr>
              <a:t>после</a:t>
            </a:r>
            <a:r>
              <a:rPr lang="uk-UA" baseline="0" dirty="0" smtClean="0">
                <a:latin typeface="Constantia" pitchFamily="18" charset="0"/>
              </a:rPr>
              <a:t> </a:t>
            </a:r>
            <a:r>
              <a:rPr lang="uk-UA" baseline="0" dirty="0" err="1" smtClean="0">
                <a:latin typeface="Constantia" pitchFamily="18" charset="0"/>
              </a:rPr>
              <a:t>крещения</a:t>
            </a:r>
            <a:r>
              <a:rPr lang="uk-UA" baseline="0" dirty="0" smtClean="0">
                <a:latin typeface="Constantia" pitchFamily="18" charset="0"/>
              </a:rPr>
              <a:t> – </a:t>
            </a:r>
            <a:r>
              <a:rPr lang="uk-UA" baseline="0" dirty="0" err="1" smtClean="0">
                <a:latin typeface="Constantia" pitchFamily="18" charset="0"/>
              </a:rPr>
              <a:t>еще</a:t>
            </a:r>
            <a:r>
              <a:rPr lang="uk-UA" baseline="0" dirty="0" smtClean="0">
                <a:latin typeface="Constantia" pitchFamily="18" charset="0"/>
              </a:rPr>
              <a:t> 3 мес – не всё </a:t>
            </a:r>
            <a:r>
              <a:rPr lang="uk-UA" baseline="0" dirty="0" err="1" smtClean="0">
                <a:latin typeface="Constantia" pitchFamily="18" charset="0"/>
              </a:rPr>
              <a:t>успели</a:t>
            </a:r>
            <a:endParaRPr lang="uk-UA" baseline="0" dirty="0" smtClean="0">
              <a:latin typeface="Constantia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aseline="0" dirty="0" smtClean="0">
                <a:latin typeface="Constantia" pitchFamily="18" charset="0"/>
              </a:rPr>
              <a:t>ІІІ – Степанюк </a:t>
            </a:r>
            <a:r>
              <a:rPr lang="uk-UA" baseline="0" dirty="0" err="1" smtClean="0">
                <a:latin typeface="Constantia" pitchFamily="18" charset="0"/>
              </a:rPr>
              <a:t>Сергей</a:t>
            </a:r>
            <a:r>
              <a:rPr lang="uk-UA" baseline="0" dirty="0" smtClean="0">
                <a:latin typeface="Constantia" pitchFamily="18" charset="0"/>
              </a:rPr>
              <a:t> (рук </a:t>
            </a:r>
            <a:r>
              <a:rPr lang="uk-UA" baseline="0" dirty="0" err="1" smtClean="0">
                <a:latin typeface="Constantia" pitchFamily="18" charset="0"/>
              </a:rPr>
              <a:t>отд</a:t>
            </a:r>
            <a:r>
              <a:rPr lang="uk-UA" baseline="0" dirty="0" smtClean="0">
                <a:latin typeface="Constantia" pitchFamily="18" charset="0"/>
              </a:rPr>
              <a:t> </a:t>
            </a:r>
            <a:r>
              <a:rPr lang="uk-UA" baseline="0" dirty="0" err="1" smtClean="0">
                <a:latin typeface="Constantia" pitchFamily="18" charset="0"/>
              </a:rPr>
              <a:t>Информации</a:t>
            </a:r>
            <a:r>
              <a:rPr lang="uk-UA" baseline="0" dirty="0" smtClean="0">
                <a:latin typeface="Constantia" pitchFamily="18" charset="0"/>
              </a:rPr>
              <a:t> </a:t>
            </a:r>
            <a:r>
              <a:rPr lang="uk-UA" baseline="0" dirty="0" err="1" smtClean="0">
                <a:latin typeface="Constantia" pitchFamily="18" charset="0"/>
              </a:rPr>
              <a:t>УУК</a:t>
            </a:r>
            <a:r>
              <a:rPr lang="uk-UA" baseline="0" dirty="0" smtClean="0">
                <a:latin typeface="Constantia" pitchFamily="18" charset="0"/>
              </a:rPr>
              <a:t>) – </a:t>
            </a:r>
            <a:r>
              <a:rPr lang="uk-UA" baseline="0" dirty="0" err="1" smtClean="0">
                <a:latin typeface="Constantia" pitchFamily="18" charset="0"/>
              </a:rPr>
              <a:t>тогда</a:t>
            </a:r>
            <a:r>
              <a:rPr lang="uk-UA" baseline="0" dirty="0" smtClean="0">
                <a:latin typeface="Constantia" pitchFamily="18" charset="0"/>
              </a:rPr>
              <a:t> </a:t>
            </a:r>
            <a:r>
              <a:rPr lang="uk-UA" baseline="0" dirty="0" err="1" smtClean="0">
                <a:latin typeface="Constantia" pitchFamily="18" charset="0"/>
              </a:rPr>
              <a:t>молод</a:t>
            </a:r>
            <a:r>
              <a:rPr lang="uk-UA" baseline="0" dirty="0" smtClean="0">
                <a:latin typeface="Constantia" pitchFamily="18" charset="0"/>
              </a:rPr>
              <a:t>. </a:t>
            </a:r>
            <a:r>
              <a:rPr lang="uk-UA" baseline="0" dirty="0" err="1" smtClean="0">
                <a:latin typeface="Constantia" pitchFamily="18" charset="0"/>
              </a:rPr>
              <a:t>Руков</a:t>
            </a:r>
            <a:r>
              <a:rPr lang="uk-UA" baseline="0" dirty="0" smtClean="0">
                <a:latin typeface="Constantia" pitchFamily="18" charset="0"/>
              </a:rPr>
              <a:t>. </a:t>
            </a:r>
            <a:r>
              <a:rPr lang="uk-UA" baseline="0" dirty="0" err="1" smtClean="0">
                <a:latin typeface="Constantia" pitchFamily="18" charset="0"/>
              </a:rPr>
              <a:t>Киевской</a:t>
            </a:r>
            <a:r>
              <a:rPr lang="uk-UA" baseline="0" dirty="0" smtClean="0">
                <a:latin typeface="Constantia" pitchFamily="18" charset="0"/>
              </a:rPr>
              <a:t> </a:t>
            </a:r>
            <a:r>
              <a:rPr lang="uk-UA" baseline="0" dirty="0" err="1" smtClean="0">
                <a:latin typeface="Constantia" pitchFamily="18" charset="0"/>
              </a:rPr>
              <a:t>конференции</a:t>
            </a:r>
            <a:r>
              <a:rPr lang="uk-UA" baseline="0" dirty="0" smtClean="0">
                <a:latin typeface="Constantia" pitchFamily="18" charset="0"/>
              </a:rPr>
              <a:t> –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aseline="0" dirty="0" err="1" smtClean="0">
                <a:latin typeface="Constantia" pitchFamily="18" charset="0"/>
              </a:rPr>
              <a:t>брал</a:t>
            </a:r>
            <a:r>
              <a:rPr lang="uk-UA" baseline="0" dirty="0" smtClean="0">
                <a:latin typeface="Constantia" pitchFamily="18" charset="0"/>
              </a:rPr>
              <a:t> </a:t>
            </a:r>
            <a:r>
              <a:rPr lang="uk-UA" baseline="0" dirty="0" err="1" smtClean="0">
                <a:latin typeface="Constantia" pitchFamily="18" charset="0"/>
              </a:rPr>
              <a:t>подростковый</a:t>
            </a:r>
            <a:r>
              <a:rPr lang="uk-UA" baseline="0" dirty="0" smtClean="0">
                <a:latin typeface="Constantia" pitchFamily="18" charset="0"/>
              </a:rPr>
              <a:t> клас – </a:t>
            </a:r>
            <a:r>
              <a:rPr lang="uk-UA" baseline="0" dirty="0" err="1" smtClean="0">
                <a:latin typeface="Constantia" pitchFamily="18" charset="0"/>
              </a:rPr>
              <a:t>доктрины</a:t>
            </a:r>
            <a:r>
              <a:rPr lang="uk-UA" baseline="0" dirty="0" smtClean="0">
                <a:latin typeface="Constantia" pitchFamily="18" charset="0"/>
              </a:rPr>
              <a:t> в </a:t>
            </a:r>
            <a:r>
              <a:rPr lang="uk-UA" baseline="0" dirty="0" err="1" smtClean="0">
                <a:latin typeface="Constantia" pitchFamily="18" charset="0"/>
              </a:rPr>
              <a:t>молод</a:t>
            </a:r>
            <a:r>
              <a:rPr lang="uk-UA" baseline="0" dirty="0" smtClean="0">
                <a:latin typeface="Constantia" pitchFamily="18" charset="0"/>
              </a:rPr>
              <a:t>. </a:t>
            </a:r>
            <a:r>
              <a:rPr lang="uk-UA" baseline="0" dirty="0" err="1" smtClean="0">
                <a:latin typeface="Constantia" pitchFamily="18" charset="0"/>
              </a:rPr>
              <a:t>Изложении</a:t>
            </a:r>
            <a:r>
              <a:rPr lang="uk-UA" baseline="0" dirty="0" smtClean="0">
                <a:latin typeface="Constantia" pitchFamily="18" charset="0"/>
              </a:rPr>
              <a:t> - 6 </a:t>
            </a:r>
            <a:r>
              <a:rPr lang="uk-UA" baseline="0" dirty="0" err="1" smtClean="0">
                <a:latin typeface="Constantia" pitchFamily="18" charset="0"/>
              </a:rPr>
              <a:t>меес</a:t>
            </a:r>
            <a:r>
              <a:rPr lang="uk-UA" baseline="0" dirty="0" smtClean="0">
                <a:latin typeface="Constantia" pitchFamily="18" charset="0"/>
              </a:rPr>
              <a:t> – 3-4 </a:t>
            </a:r>
            <a:r>
              <a:rPr lang="uk-UA" baseline="0" dirty="0" err="1" smtClean="0">
                <a:latin typeface="Constantia" pitchFamily="18" charset="0"/>
              </a:rPr>
              <a:t>чел</a:t>
            </a:r>
            <a:r>
              <a:rPr lang="uk-UA" baseline="0" dirty="0" smtClean="0">
                <a:latin typeface="Constantia" pitchFamily="18" charset="0"/>
              </a:rPr>
              <a:t> </a:t>
            </a:r>
            <a:r>
              <a:rPr lang="uk-UA" baseline="0" dirty="0" err="1" smtClean="0">
                <a:latin typeface="Constantia" pitchFamily="18" charset="0"/>
              </a:rPr>
              <a:t>было</a:t>
            </a:r>
            <a:r>
              <a:rPr lang="uk-UA" baseline="0" dirty="0" smtClean="0">
                <a:latin typeface="Constantia" pitchFamily="18" charset="0"/>
              </a:rPr>
              <a:t> на </a:t>
            </a:r>
            <a:r>
              <a:rPr lang="uk-UA" baseline="0" dirty="0" err="1" smtClean="0">
                <a:latin typeface="Constantia" pitchFamily="18" charset="0"/>
              </a:rPr>
              <a:t>крещение</a:t>
            </a:r>
            <a:r>
              <a:rPr lang="uk-UA" baseline="0" dirty="0" smtClean="0">
                <a:latin typeface="Constantia" pitchFamily="18" charset="0"/>
              </a:rPr>
              <a:t> –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aseline="0" dirty="0" smtClean="0">
              <a:latin typeface="Constantia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aseline="0" dirty="0" err="1" smtClean="0">
                <a:latin typeface="Constantia" pitchFamily="18" charset="0"/>
              </a:rPr>
              <a:t>Обидно</a:t>
            </a:r>
            <a:r>
              <a:rPr lang="uk-UA" baseline="0" dirty="0" smtClean="0">
                <a:latin typeface="Constantia" pitchFamily="18" charset="0"/>
              </a:rPr>
              <a:t>, </a:t>
            </a:r>
            <a:r>
              <a:rPr lang="uk-UA" baseline="0" dirty="0" err="1" smtClean="0">
                <a:latin typeface="Constantia" pitchFamily="18" charset="0"/>
              </a:rPr>
              <a:t>что</a:t>
            </a:r>
            <a:r>
              <a:rPr lang="uk-UA" baseline="0" dirty="0" smtClean="0">
                <a:latin typeface="Constantia" pitchFamily="18" charset="0"/>
              </a:rPr>
              <a:t> </a:t>
            </a:r>
            <a:r>
              <a:rPr lang="uk-UA" baseline="0" dirty="0" err="1" smtClean="0">
                <a:latin typeface="Constantia" pitchFamily="18" charset="0"/>
              </a:rPr>
              <a:t>СВОИХ</a:t>
            </a:r>
            <a:r>
              <a:rPr lang="uk-UA" baseline="0" dirty="0" smtClean="0">
                <a:latin typeface="Constantia" pitchFamily="18" charset="0"/>
              </a:rPr>
              <a:t> и </a:t>
            </a:r>
            <a:r>
              <a:rPr lang="uk-UA" baseline="0" dirty="0" err="1" smtClean="0">
                <a:latin typeface="Constantia" pitchFamily="18" charset="0"/>
              </a:rPr>
              <a:t>МОЛОДЫХ</a:t>
            </a:r>
            <a:r>
              <a:rPr lang="uk-UA" baseline="0" dirty="0" smtClean="0">
                <a:latin typeface="Constantia" pitchFamily="18" charset="0"/>
              </a:rPr>
              <a:t> </a:t>
            </a:r>
            <a:r>
              <a:rPr lang="uk-UA" baseline="0" dirty="0" err="1" smtClean="0">
                <a:latin typeface="Constantia" pitchFamily="18" charset="0"/>
              </a:rPr>
              <a:t>теряем</a:t>
            </a:r>
            <a:r>
              <a:rPr lang="uk-UA" baseline="0" dirty="0" smtClean="0">
                <a:latin typeface="Constantia" pitchFamily="18" charset="0"/>
              </a:rPr>
              <a:t>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 smtClean="0">
              <a:latin typeface="Constantia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>
                <a:latin typeface="Constantia" pitchFamily="18" charset="0"/>
              </a:rPr>
              <a:t>Где бы изучали доктрины с пастором – нет в паст классе новых людей –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>
                <a:latin typeface="Constantia" pitchFamily="18" charset="0"/>
              </a:rPr>
              <a:t>пусть Пастор ведет подростковый/молодежный класс -12-15 лет.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 smtClean="0">
              <a:latin typeface="Constantia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>
                <a:latin typeface="Constantia" pitchFamily="18" charset="0"/>
              </a:rPr>
              <a:t>Талантливый Пресвитер, или Служитель – подход к подросткам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11303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После 90-х - книга М. Финли «Великие пророчества</a:t>
            </a:r>
            <a:r>
              <a:rPr lang="ru-RU" baseline="0" dirty="0" smtClean="0"/>
              <a:t> Библии»</a:t>
            </a:r>
            <a:r>
              <a:rPr lang="ru-RU" dirty="0" smtClean="0"/>
              <a:t> -</a:t>
            </a:r>
            <a:r>
              <a:rPr lang="ru-RU" baseline="0" dirty="0" smtClean="0"/>
              <a:t> н</a:t>
            </a:r>
            <a:r>
              <a:rPr lang="ru-RU" dirty="0" smtClean="0"/>
              <a:t>е было издано подобных книг </a:t>
            </a:r>
          </a:p>
          <a:p>
            <a:r>
              <a:rPr lang="ru-RU" baseline="0" dirty="0" smtClean="0"/>
              <a:t>Простым, но современным языком для новых людей… </a:t>
            </a:r>
          </a:p>
          <a:p>
            <a:endParaRPr lang="ru-RU" baseline="0" dirty="0" smtClean="0"/>
          </a:p>
          <a:p>
            <a:r>
              <a:rPr lang="ru-RU" dirty="0" smtClean="0"/>
              <a:t>Книга на рус. языке </a:t>
            </a:r>
            <a:r>
              <a:rPr lang="ru-RU" dirty="0" smtClean="0"/>
              <a:t>– «Секреты </a:t>
            </a:r>
            <a:r>
              <a:rPr lang="ru-RU" dirty="0" smtClean="0"/>
              <a:t>настоящего счастья» - 1 из 5 моих книги – для меня самая ценная с евангельской точки зрения</a:t>
            </a:r>
          </a:p>
          <a:p>
            <a:endParaRPr lang="ru-RU" dirty="0" smtClean="0"/>
          </a:p>
          <a:p>
            <a:r>
              <a:rPr lang="ru-RU" dirty="0" smtClean="0"/>
              <a:t>Первые</a:t>
            </a:r>
            <a:r>
              <a:rPr lang="ru-RU" baseline="0" dirty="0" smtClean="0"/>
              <a:t> 5 тем - д</a:t>
            </a:r>
            <a:r>
              <a:rPr lang="ru-RU" dirty="0" smtClean="0"/>
              <a:t>ля секулярных людей (Задорнов М.: Мы язычники православного обряда) </a:t>
            </a:r>
          </a:p>
          <a:p>
            <a:r>
              <a:rPr lang="ru-RU" dirty="0" smtClean="0"/>
              <a:t>и сомневающихся в основах и столпах христианства:</a:t>
            </a:r>
            <a:r>
              <a:rPr lang="ru-RU" baseline="0" dirty="0" smtClean="0"/>
              <a:t>  </a:t>
            </a:r>
          </a:p>
          <a:p>
            <a:r>
              <a:rPr lang="ru-RU" dirty="0" smtClean="0"/>
              <a:t>Бог-Библия- Христос – </a:t>
            </a:r>
            <a:r>
              <a:rPr lang="ru-RU" dirty="0" err="1" smtClean="0"/>
              <a:t>доказат</a:t>
            </a:r>
            <a:r>
              <a:rPr lang="ru-RU" dirty="0" smtClean="0"/>
              <a:t> воскресения и </a:t>
            </a:r>
            <a:r>
              <a:rPr lang="ru-RU" dirty="0" err="1" smtClean="0"/>
              <a:t>историчн</a:t>
            </a:r>
            <a:r>
              <a:rPr lang="ru-RU" dirty="0" smtClean="0"/>
              <a:t>.</a:t>
            </a:r>
            <a:r>
              <a:rPr lang="ru-RU" baseline="0" dirty="0" smtClean="0"/>
              <a:t> Христа, пророчества о Нем</a:t>
            </a:r>
            <a:endParaRPr lang="ru-RU" dirty="0" smtClean="0"/>
          </a:p>
          <a:p>
            <a:r>
              <a:rPr lang="ru-RU" baseline="0" dirty="0" smtClean="0"/>
              <a:t>Далее акцент книги на тех Истинах, которые отличают АСД в </a:t>
            </a:r>
            <a:r>
              <a:rPr lang="ru-RU" baseline="0" dirty="0" err="1" smtClean="0"/>
              <a:t>христ</a:t>
            </a:r>
            <a:r>
              <a:rPr lang="ru-RU" baseline="0" dirty="0" smtClean="0"/>
              <a:t> мире – </a:t>
            </a:r>
          </a:p>
          <a:p>
            <a:r>
              <a:rPr lang="ru-RU" baseline="0" dirty="0" smtClean="0"/>
              <a:t>соврем. данные об алкоголе, о вреде нечистого, детально о душе, субботе, вере родителей/большинства </a:t>
            </a:r>
            <a:r>
              <a:rPr lang="ru-RU" baseline="0" dirty="0" err="1" smtClean="0"/>
              <a:t>итд</a:t>
            </a:r>
            <a:r>
              <a:rPr lang="ru-RU" baseline="0" dirty="0" smtClean="0"/>
              <a:t>…</a:t>
            </a:r>
          </a:p>
          <a:p>
            <a:endParaRPr lang="ru-RU" baseline="0" dirty="0" smtClean="0"/>
          </a:p>
          <a:p>
            <a:r>
              <a:rPr lang="ru-RU" baseline="0" dirty="0" smtClean="0"/>
              <a:t>Мечтаю издать в виде уроков, чтобы в паст классе сразу после лекции вручить для закрепления библ. материала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77560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Знаете статистику о </a:t>
            </a:r>
            <a:r>
              <a:rPr lang="ru-RU" dirty="0" smtClean="0"/>
              <a:t>высоком</a:t>
            </a:r>
            <a:r>
              <a:rPr lang="ru-RU" baseline="0" dirty="0" smtClean="0"/>
              <a:t> </a:t>
            </a:r>
            <a:r>
              <a:rPr lang="ru-RU" dirty="0" smtClean="0"/>
              <a:t>% </a:t>
            </a:r>
            <a:r>
              <a:rPr lang="ru-RU" dirty="0" smtClean="0"/>
              <a:t>заключенных в </a:t>
            </a:r>
            <a:r>
              <a:rPr lang="ru-RU" dirty="0" smtClean="0"/>
              <a:t>тюрьмах,</a:t>
            </a:r>
          </a:p>
          <a:p>
            <a:r>
              <a:rPr lang="ru-RU" dirty="0" smtClean="0"/>
              <a:t>из числа  </a:t>
            </a:r>
            <a:r>
              <a:rPr lang="ru-RU" dirty="0" smtClean="0"/>
              <a:t>которые были воспитанниками Интернатов.</a:t>
            </a:r>
          </a:p>
          <a:p>
            <a:endParaRPr lang="ru-RU" dirty="0" smtClean="0"/>
          </a:p>
          <a:p>
            <a:r>
              <a:rPr lang="ru-RU" dirty="0" smtClean="0"/>
              <a:t>С февраля 2006 – почти 12 лет – ежемесячно – не одноразово: (след. слайд)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90931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Возможность</a:t>
            </a:r>
            <a:r>
              <a:rPr lang="ru-RU" baseline="0" dirty="0" smtClean="0"/>
              <a:t> п</a:t>
            </a:r>
            <a:r>
              <a:rPr lang="ru-RU" dirty="0" smtClean="0"/>
              <a:t>осеять духовные Истины в сердцах детей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r>
              <a:rPr lang="ru-RU" dirty="0" smtClean="0"/>
              <a:t>Заложить</a:t>
            </a:r>
            <a:r>
              <a:rPr lang="ru-RU" baseline="0" dirty="0" smtClean="0"/>
              <a:t> д</a:t>
            </a:r>
            <a:r>
              <a:rPr lang="ru-RU" dirty="0" smtClean="0"/>
              <a:t>уховное основание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8436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КИЕВ-1,</a:t>
            </a:r>
            <a:r>
              <a:rPr lang="ru-RU" baseline="0" dirty="0" smtClean="0"/>
              <a:t> </a:t>
            </a:r>
            <a:r>
              <a:rPr lang="ru-RU" dirty="0" smtClean="0"/>
              <a:t>ОКТЯБРЬ</a:t>
            </a:r>
            <a:r>
              <a:rPr lang="ru-RU" baseline="0" dirty="0" smtClean="0"/>
              <a:t> 2015, ЯМСКАЯ, 70</a:t>
            </a:r>
          </a:p>
          <a:p>
            <a:r>
              <a:rPr lang="ru-RU" baseline="0" dirty="0" smtClean="0"/>
              <a:t>Были в </a:t>
            </a:r>
            <a:r>
              <a:rPr lang="ru-RU" baseline="0" dirty="0" err="1" smtClean="0"/>
              <a:t>ЛДЦ</a:t>
            </a:r>
            <a:r>
              <a:rPr lang="ru-RU" baseline="0" dirty="0" smtClean="0"/>
              <a:t>, К-3, В Храме на Ямской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707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Наиболее</a:t>
            </a:r>
            <a:r>
              <a:rPr lang="ru-RU" baseline="0" dirty="0" smtClean="0"/>
              <a:t> плодоносный период – К-6 (1996-1999)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Более</a:t>
            </a:r>
            <a:r>
              <a:rPr lang="ru-RU" baseline="0" dirty="0" smtClean="0"/>
              <a:t> </a:t>
            </a:r>
            <a:r>
              <a:rPr lang="ru-RU" dirty="0" smtClean="0"/>
              <a:t>220 крещено – аренда: 10.00-12.10, 12.30-14.00- </a:t>
            </a:r>
            <a:r>
              <a:rPr lang="ru-RU" dirty="0" err="1" smtClean="0"/>
              <a:t>ЕП</a:t>
            </a: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3 новых общины в районных</a:t>
            </a:r>
            <a:r>
              <a:rPr lang="ru-RU" baseline="0" dirty="0" smtClean="0"/>
              <a:t> </a:t>
            </a:r>
            <a:r>
              <a:rPr lang="ru-RU" dirty="0" smtClean="0"/>
              <a:t>центрах (</a:t>
            </a:r>
            <a:r>
              <a:rPr lang="ru-RU" dirty="0" err="1" smtClean="0"/>
              <a:t>Ржищев</a:t>
            </a:r>
            <a:r>
              <a:rPr lang="ru-RU" dirty="0" smtClean="0"/>
              <a:t>, Остер, Козелец)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3897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Больше праздников, чтоб радовалась община и приглашать</a:t>
            </a:r>
            <a:r>
              <a:rPr lang="ru-RU" baseline="0" dirty="0" smtClean="0"/>
              <a:t> внешних.</a:t>
            </a:r>
          </a:p>
          <a:p>
            <a:endParaRPr lang="ru-RU" baseline="0" dirty="0" smtClean="0"/>
          </a:p>
          <a:p>
            <a:r>
              <a:rPr lang="ru-RU" baseline="0" dirty="0" smtClean="0"/>
              <a:t>Убрали языческие и православные, </a:t>
            </a:r>
          </a:p>
          <a:p>
            <a:r>
              <a:rPr lang="ru-RU" baseline="0" dirty="0" smtClean="0"/>
              <a:t>люди лишенные праздников</a:t>
            </a:r>
          </a:p>
          <a:p>
            <a:r>
              <a:rPr lang="ru-RU" baseline="0" dirty="0" smtClean="0"/>
              <a:t>становятся злыми </a:t>
            </a:r>
            <a:r>
              <a:rPr lang="ru-RU" baseline="0" dirty="0" smtClean="0"/>
              <a:t>законниками.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31289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05490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Гонятся за многими целями и много функций и обязанностей – </a:t>
            </a:r>
          </a:p>
          <a:p>
            <a:r>
              <a:rPr lang="ru-RU" dirty="0" smtClean="0"/>
              <a:t>приоритет </a:t>
            </a:r>
            <a:r>
              <a:rPr lang="ru-RU" dirty="0" err="1" smtClean="0"/>
              <a:t>Первоапостольской</a:t>
            </a:r>
            <a:r>
              <a:rPr lang="ru-RU" dirty="0" smtClean="0"/>
              <a:t> Церкви, где был рост и успех</a:t>
            </a:r>
            <a:r>
              <a:rPr lang="ru-RU" dirty="0" smtClean="0"/>
              <a:t>:</a:t>
            </a:r>
          </a:p>
          <a:p>
            <a:r>
              <a:rPr lang="ru-RU" dirty="0" smtClean="0"/>
              <a:t>Гр. </a:t>
            </a:r>
            <a:r>
              <a:rPr lang="ru-RU" dirty="0" err="1" smtClean="0"/>
              <a:t>Ук</a:t>
            </a:r>
            <a:r>
              <a:rPr lang="ru-RU" dirty="0" smtClean="0"/>
              <a:t> </a:t>
            </a:r>
            <a:r>
              <a:rPr lang="ru-RU" dirty="0" err="1" smtClean="0"/>
              <a:t>арэстОн</a:t>
            </a:r>
            <a:r>
              <a:rPr lang="ru-RU" dirty="0" smtClean="0"/>
              <a:t> – не приемлемо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78441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rgbClr val="C00000"/>
                </a:solidFill>
              </a:rPr>
              <a:t>Д-р Дэвид Пенно, </a:t>
            </a:r>
            <a:r>
              <a:rPr lang="en-US" sz="1200" dirty="0" err="1" smtClean="0">
                <a:solidFill>
                  <a:srgbClr val="C00000"/>
                </a:solidFill>
              </a:rPr>
              <a:t>Dmin</a:t>
            </a:r>
            <a:r>
              <a:rPr lang="en-US" sz="1200" dirty="0" smtClean="0">
                <a:solidFill>
                  <a:srgbClr val="C00000"/>
                </a:solidFill>
              </a:rPr>
              <a:t>, 2012</a:t>
            </a:r>
            <a:endParaRPr lang="ru-RU" sz="1200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Потери нивелируют</a:t>
            </a:r>
            <a:r>
              <a:rPr lang="ru-RU" baseline="0" dirty="0" smtClean="0"/>
              <a:t> количество приобретенных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55277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Верю, что Дух Святой благодаря </a:t>
            </a:r>
            <a:endParaRPr lang="ru-RU" dirty="0" smtClean="0"/>
          </a:p>
          <a:p>
            <a:r>
              <a:rPr lang="ru-RU" dirty="0" smtClean="0"/>
              <a:t>вышеизложенным </a:t>
            </a:r>
            <a:r>
              <a:rPr lang="ru-RU" dirty="0" smtClean="0"/>
              <a:t>аспектам и другим</a:t>
            </a:r>
            <a:r>
              <a:rPr lang="ru-RU" dirty="0" smtClean="0"/>
              <a:t>, </a:t>
            </a:r>
          </a:p>
          <a:p>
            <a:r>
              <a:rPr lang="ru-RU" dirty="0" smtClean="0"/>
              <a:t>поскольку нет идеальных</a:t>
            </a:r>
            <a:r>
              <a:rPr lang="ru-RU" baseline="0" dirty="0" smtClean="0"/>
              <a:t> методов,</a:t>
            </a:r>
            <a:endParaRPr lang="ru-RU" dirty="0" smtClean="0"/>
          </a:p>
          <a:p>
            <a:r>
              <a:rPr lang="ru-RU" dirty="0" smtClean="0"/>
              <a:t>откроет двери </a:t>
            </a:r>
            <a:r>
              <a:rPr lang="ru-RU" baseline="0" dirty="0" smtClean="0"/>
              <a:t> спасения и двери Церкви </a:t>
            </a:r>
            <a:r>
              <a:rPr lang="ru-RU" dirty="0" smtClean="0"/>
              <a:t>тем, </a:t>
            </a:r>
            <a:endParaRPr lang="ru-RU" dirty="0" smtClean="0"/>
          </a:p>
          <a:p>
            <a:r>
              <a:rPr lang="ru-RU" dirty="0" smtClean="0"/>
              <a:t>кто </a:t>
            </a:r>
            <a:r>
              <a:rPr lang="ru-RU" dirty="0" smtClean="0"/>
              <a:t>искренне ищет библейскую Истину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65671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Спасибо за приглашение и внимание!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5788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Имел честь и благословение быть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1-м</a:t>
            </a:r>
            <a:r>
              <a:rPr lang="ru-RU" baseline="0" dirty="0" smtClean="0"/>
              <a:t> пастором в </a:t>
            </a:r>
            <a:r>
              <a:rPr lang="ru-RU" baseline="0" dirty="0" err="1" smtClean="0"/>
              <a:t>УГИ</a:t>
            </a:r>
            <a:r>
              <a:rPr lang="ru-RU" baseline="0" dirty="0" smtClean="0"/>
              <a:t> (теперь </a:t>
            </a:r>
            <a:r>
              <a:rPr lang="ru-RU" baseline="0" dirty="0" err="1" smtClean="0"/>
              <a:t>УАЦВО</a:t>
            </a:r>
            <a:r>
              <a:rPr lang="ru-RU" baseline="0" dirty="0" smtClean="0"/>
              <a:t>) </a:t>
            </a:r>
            <a:r>
              <a:rPr lang="ru-RU" sz="1200" dirty="0" smtClean="0">
                <a:latin typeface="Constantia" pitchFamily="18" charset="0"/>
              </a:rPr>
              <a:t>- </a:t>
            </a:r>
            <a:r>
              <a:rPr lang="ru-RU" dirty="0" smtClean="0"/>
              <a:t>студенческая</a:t>
            </a:r>
            <a:r>
              <a:rPr lang="ru-RU" baseline="0" dirty="0" smtClean="0"/>
              <a:t> Церковь - </a:t>
            </a:r>
            <a:r>
              <a:rPr lang="ru-RU" sz="1200" dirty="0" smtClean="0">
                <a:latin typeface="Constantia" pitchFamily="18" charset="0"/>
              </a:rPr>
              <a:t>(1999-2002); 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2783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Василий Курыло </a:t>
            </a:r>
            <a:r>
              <a:rPr lang="ru-RU" dirty="0" smtClean="0"/>
              <a:t>– </a:t>
            </a:r>
            <a:r>
              <a:rPr lang="ru-RU" dirty="0" smtClean="0"/>
              <a:t>Яворский</a:t>
            </a:r>
            <a:r>
              <a:rPr lang="ru-RU" baseline="0" dirty="0" smtClean="0"/>
              <a:t> </a:t>
            </a:r>
            <a:r>
              <a:rPr lang="ru-RU" baseline="0" dirty="0" smtClean="0"/>
              <a:t>Ив. </a:t>
            </a:r>
            <a:r>
              <a:rPr lang="ru-RU" baseline="0" dirty="0" err="1" smtClean="0"/>
              <a:t>Андр</a:t>
            </a:r>
            <a:r>
              <a:rPr lang="ru-RU" baseline="0" dirty="0" smtClean="0"/>
              <a:t>. -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835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Перед первой</a:t>
            </a:r>
            <a:r>
              <a:rPr lang="ru-RU" baseline="0" dirty="0" smtClean="0"/>
              <a:t> спутниковой программой М. Финли</a:t>
            </a:r>
            <a:endParaRPr lang="ru-RU" dirty="0" smtClean="0"/>
          </a:p>
          <a:p>
            <a:r>
              <a:rPr lang="ru-RU" dirty="0" smtClean="0"/>
              <a:t>Дом Профсоюзов</a:t>
            </a:r>
            <a:r>
              <a:rPr lang="ru-RU" baseline="0" dirty="0" smtClean="0"/>
              <a:t> - </a:t>
            </a:r>
            <a:r>
              <a:rPr lang="ru-RU" dirty="0" smtClean="0"/>
              <a:t>2004--2006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1776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После спутниковой программы  П. М. Кулакова – </a:t>
            </a:r>
          </a:p>
          <a:p>
            <a:r>
              <a:rPr lang="ru-RU" dirty="0" smtClean="0"/>
              <a:t>ст. Пастор </a:t>
            </a:r>
            <a:r>
              <a:rPr lang="ru-RU" dirty="0" err="1" smtClean="0"/>
              <a:t>Левобер</a:t>
            </a:r>
            <a:r>
              <a:rPr lang="ru-RU" dirty="0" smtClean="0"/>
              <a:t>. Церквей</a:t>
            </a:r>
            <a:r>
              <a:rPr lang="ru-RU" baseline="0" dirty="0" smtClean="0"/>
              <a:t> - </a:t>
            </a:r>
            <a:r>
              <a:rPr lang="ru-RU" dirty="0" err="1" smtClean="0"/>
              <a:t>ЛДЦ</a:t>
            </a:r>
            <a:r>
              <a:rPr lang="ru-RU" dirty="0" smtClean="0"/>
              <a:t> - 2006—2009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864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 smtClean="0"/>
              <a:t>- </a:t>
            </a:r>
            <a:r>
              <a:rPr lang="uk-UA" baseline="0" dirty="0" smtClean="0"/>
              <a:t>К-1 - </a:t>
            </a:r>
            <a:r>
              <a:rPr lang="uk-UA" dirty="0" err="1" smtClean="0"/>
              <a:t>Окт</a:t>
            </a:r>
            <a:r>
              <a:rPr lang="uk-UA" dirty="0" smtClean="0"/>
              <a:t>. 2014 –</a:t>
            </a:r>
            <a:r>
              <a:rPr lang="uk-UA" baseline="0" dirty="0" smtClean="0"/>
              <a:t> до н</a:t>
            </a:r>
            <a:r>
              <a:rPr lang="ru-RU" baseline="0" dirty="0" err="1" smtClean="0"/>
              <a:t>ыне</a:t>
            </a:r>
            <a:r>
              <a:rPr lang="ru-RU" baseline="0" dirty="0" smtClean="0"/>
              <a:t> - </a:t>
            </a:r>
            <a:r>
              <a:rPr lang="uk-UA" baseline="0" dirty="0" smtClean="0"/>
              <a:t>615 </a:t>
            </a:r>
            <a:r>
              <a:rPr lang="uk-UA" baseline="0" dirty="0" err="1" smtClean="0"/>
              <a:t>ЧЕЛ</a:t>
            </a:r>
            <a:r>
              <a:rPr lang="uk-UA" baseline="0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A730F-BB7C-401F-BCFE-374638D1B64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983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282575" y="228600"/>
            <a:ext cx="4235450" cy="4187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6" name="Rectangle 9"/>
          <p:cNvSpPr/>
          <p:nvPr/>
        </p:nvSpPr>
        <p:spPr>
          <a:xfrm>
            <a:off x="4624388" y="2378075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5450" y="174625"/>
            <a:ext cx="412750" cy="831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457200">
              <a:defRPr/>
            </a:pPr>
            <a:r>
              <a:rPr sz="5400" b="1">
                <a:solidFill>
                  <a:srgbClr val="663366">
                    <a:lumMod val="60000"/>
                    <a:lumOff val="40000"/>
                  </a:srgbClr>
                </a:solidFill>
                <a:cs typeface="Arial" charset="0"/>
              </a:rPr>
              <a:t>+</a:t>
            </a:r>
          </a:p>
        </p:txBody>
      </p:sp>
      <p:sp>
        <p:nvSpPr>
          <p:cNvPr id="8" name="Rectangle 10"/>
          <p:cNvSpPr/>
          <p:nvPr/>
        </p:nvSpPr>
        <p:spPr>
          <a:xfrm>
            <a:off x="4624388" y="228600"/>
            <a:ext cx="2057400" cy="20383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11"/>
          <p:cNvSpPr/>
          <p:nvPr/>
        </p:nvSpPr>
        <p:spPr>
          <a:xfrm>
            <a:off x="6802438" y="2378075"/>
            <a:ext cx="2057400" cy="20383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6200"/>
            <a:ext cx="12319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BDE316F6-78D9-4C57-981E-F7FE444B02B6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900" y="6426200"/>
            <a:ext cx="2616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165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457200">
              <a:defRPr/>
            </a:pPr>
            <a:r>
              <a:rPr sz="3600" b="1">
                <a:solidFill>
                  <a:srgbClr val="663366">
                    <a:lumMod val="60000"/>
                    <a:lumOff val="40000"/>
                  </a:srgbClr>
                </a:solidFill>
                <a:cs typeface="Arial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D9501-1FBB-4920-894C-545377E656D4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02999-9333-4044-8211-DF2072FF8CEE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72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457200">
              <a:defRPr/>
            </a:pPr>
            <a:r>
              <a:rPr sz="3600" b="1">
                <a:solidFill>
                  <a:srgbClr val="663366">
                    <a:lumMod val="60000"/>
                    <a:lumOff val="40000"/>
                  </a:srgbClr>
                </a:solidFill>
                <a:cs typeface="Arial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DF7DC-EB4A-43B5-B992-B6529FDE0DB5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31DAC-112C-4264-BDB9-8B2D6BD81546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2968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E429B-FFF7-4853-B93B-BFF670CCC2D3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A227B-7D87-45F0-96EF-5B27FDE9AB3A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1297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450" y="174625"/>
            <a:ext cx="412750" cy="831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457200">
              <a:defRPr/>
            </a:pPr>
            <a:r>
              <a:rPr sz="5400" b="1">
                <a:solidFill>
                  <a:srgbClr val="663366">
                    <a:lumMod val="60000"/>
                    <a:lumOff val="40000"/>
                  </a:srgbClr>
                </a:solidFill>
                <a:cs typeface="Arial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C67A2-E3EA-4CC5-AACE-8DD24A5B9F18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213" y="6423025"/>
            <a:ext cx="33162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546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89388" y="3370263"/>
            <a:ext cx="220662" cy="3698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457200">
              <a:defRPr/>
            </a:pPr>
            <a:r>
              <a:rPr sz="2400" b="1">
                <a:solidFill>
                  <a:srgbClr val="663366">
                    <a:lumMod val="60000"/>
                    <a:lumOff val="40000"/>
                  </a:srgbClr>
                </a:solidFill>
                <a:cs typeface="Arial" charset="0"/>
              </a:rPr>
              <a:t>+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F4973-7B89-4DB5-B9E2-66746613ECFF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025"/>
            <a:ext cx="30051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DD3F7-1053-4414-9A85-5B2CB9D289B0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4098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6802438" y="2378075"/>
            <a:ext cx="2057400" cy="2038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025" y="4632325"/>
            <a:ext cx="220663" cy="3698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457200">
              <a:defRPr/>
            </a:pPr>
            <a:r>
              <a:rPr sz="2400" b="1">
                <a:solidFill>
                  <a:srgbClr val="663366">
                    <a:lumMod val="60000"/>
                    <a:lumOff val="40000"/>
                  </a:srgbClr>
                </a:solidFill>
                <a:cs typeface="Arial" charset="0"/>
              </a:rPr>
              <a:t>+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727E2-38F3-4B26-98B0-4AA3F89D5C9B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94914-340D-4E1A-942F-951394C88853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348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/>
          <p:nvPr/>
        </p:nvSpPr>
        <p:spPr>
          <a:xfrm>
            <a:off x="282575" y="228600"/>
            <a:ext cx="6386513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5450" y="174625"/>
            <a:ext cx="412750" cy="831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457200">
              <a:defRPr/>
            </a:pPr>
            <a:r>
              <a:rPr sz="5400" b="1">
                <a:solidFill>
                  <a:srgbClr val="663366">
                    <a:lumMod val="60000"/>
                    <a:lumOff val="40000"/>
                  </a:srgbClr>
                </a:solidFill>
                <a:cs typeface="Arial" charset="0"/>
              </a:rPr>
              <a:t>+</a:t>
            </a:r>
          </a:p>
        </p:txBody>
      </p:sp>
      <p:sp>
        <p:nvSpPr>
          <p:cNvPr id="8" name="Rectangle 9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5"/>
          </p:nvPr>
        </p:nvSpPr>
        <p:spPr>
          <a:xfrm>
            <a:off x="5211763" y="6235700"/>
            <a:ext cx="13493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CB5293C-AA1B-469E-8064-E9DAF1A52C87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381000" y="6235700"/>
            <a:ext cx="4648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E899F-2897-42AA-9EE9-C4D3697C08D9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448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5450" y="174625"/>
            <a:ext cx="412750" cy="831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457200">
              <a:defRPr/>
            </a:pPr>
            <a:r>
              <a:rPr sz="5400" b="1">
                <a:solidFill>
                  <a:srgbClr val="663366">
                    <a:lumMod val="60000"/>
                    <a:lumOff val="40000"/>
                  </a:srgbClr>
                </a:solidFill>
                <a:cs typeface="Arial" charset="0"/>
              </a:rPr>
              <a:t>+</a:t>
            </a:r>
          </a:p>
        </p:txBody>
      </p:sp>
      <p:sp>
        <p:nvSpPr>
          <p:cNvPr id="9" name="Rectangle 9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10" name="Rectangle 10"/>
          <p:cNvSpPr/>
          <p:nvPr/>
        </p:nvSpPr>
        <p:spPr>
          <a:xfrm>
            <a:off x="4624388" y="4535488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6"/>
          </p:nvPr>
        </p:nvSpPr>
        <p:spPr>
          <a:xfrm>
            <a:off x="3048000" y="6235700"/>
            <a:ext cx="134778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E7A774A-490B-47DD-B74F-24B016D75E30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7"/>
          </p:nvPr>
        </p:nvSpPr>
        <p:spPr>
          <a:xfrm>
            <a:off x="381000" y="6235700"/>
            <a:ext cx="2590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169A4-60B4-450E-A652-C87F332EF86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940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49800" y="3370263"/>
            <a:ext cx="220663" cy="3698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457200">
              <a:defRPr/>
            </a:pPr>
            <a:r>
              <a:rPr sz="2400" b="1">
                <a:solidFill>
                  <a:srgbClr val="663366">
                    <a:lumMod val="60000"/>
                    <a:lumOff val="40000"/>
                  </a:srgbClr>
                </a:solidFill>
                <a:cs typeface="Arial" charset="0"/>
              </a:rPr>
              <a:t>+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5"/>
          </p:nvPr>
        </p:nvSpPr>
        <p:spPr>
          <a:xfrm>
            <a:off x="7391400" y="6423025"/>
            <a:ext cx="15367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F56D4-4D73-403A-ACF6-5D29DF230DE5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4191000" y="6423025"/>
            <a:ext cx="30051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36A55-65F4-4DA1-BE5C-D28745DFD2CF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1750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457200">
              <a:defRPr/>
            </a:pPr>
            <a:r>
              <a:rPr sz="3600" b="1">
                <a:solidFill>
                  <a:srgbClr val="663366">
                    <a:lumMod val="60000"/>
                    <a:lumOff val="40000"/>
                  </a:srgbClr>
                </a:solidFill>
                <a:cs typeface="Arial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39E8B-619C-4234-9AEC-02FB54C327F3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62418-71B4-483B-B3ED-6A94FBCD58F3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223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8210550" y="282575"/>
            <a:ext cx="64135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457200">
              <a:defRPr/>
            </a:pPr>
            <a:r>
              <a:rPr sz="3600" b="1">
                <a:solidFill>
                  <a:srgbClr val="663366">
                    <a:lumMod val="60000"/>
                    <a:lumOff val="40000"/>
                  </a:srgbClr>
                </a:solidFill>
                <a:cs typeface="Arial" charset="0"/>
              </a:rPr>
              <a:t>+</a:t>
            </a:r>
          </a:p>
        </p:txBody>
      </p:sp>
      <p:sp>
        <p:nvSpPr>
          <p:cNvPr id="6" name="Rectangle 9"/>
          <p:cNvSpPr/>
          <p:nvPr/>
        </p:nvSpPr>
        <p:spPr>
          <a:xfrm>
            <a:off x="8067675" y="282575"/>
            <a:ext cx="92075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ED984-F1AF-48C1-AA68-08155370B276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D57E9-30AF-4C56-817C-6E9380318929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8318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16200000">
            <a:off x="8593932" y="561181"/>
            <a:ext cx="260350" cy="55403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457200">
              <a:defRPr/>
            </a:pPr>
            <a:r>
              <a:rPr sz="3600" b="1">
                <a:solidFill>
                  <a:srgbClr val="663366">
                    <a:lumMod val="60000"/>
                    <a:lumOff val="40000"/>
                  </a:srgbClr>
                </a:solidFill>
                <a:cs typeface="Arial" charset="0"/>
              </a:rPr>
              <a:t>+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08D6E-70A1-4EB6-9118-742B95D3DB27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6B94F-493C-4264-A4B9-598E08B45B2A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3175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282575" y="228600"/>
            <a:ext cx="4235450" cy="4187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6" name="Rectangle 9"/>
          <p:cNvSpPr/>
          <p:nvPr/>
        </p:nvSpPr>
        <p:spPr>
          <a:xfrm>
            <a:off x="4624388" y="2378075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425450" y="174625"/>
            <a:ext cx="4127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5400" b="1">
                <a:solidFill>
                  <a:srgbClr val="B870B8"/>
                </a:solidFill>
                <a:latin typeface="Rockwell" pitchFamily="18" charset="0"/>
              </a:rPr>
              <a:t>+</a:t>
            </a:r>
          </a:p>
        </p:txBody>
      </p:sp>
      <p:sp>
        <p:nvSpPr>
          <p:cNvPr id="8" name="Rectangle 10"/>
          <p:cNvSpPr/>
          <p:nvPr/>
        </p:nvSpPr>
        <p:spPr>
          <a:xfrm>
            <a:off x="4624388" y="228600"/>
            <a:ext cx="2057400" cy="20383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11"/>
          <p:cNvSpPr/>
          <p:nvPr/>
        </p:nvSpPr>
        <p:spPr>
          <a:xfrm>
            <a:off x="6802438" y="2378075"/>
            <a:ext cx="2057400" cy="20383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6200"/>
            <a:ext cx="12319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915D5755-633F-4043-A18A-DED1FA3DAB9A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900" y="6426200"/>
            <a:ext cx="2616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3950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8210550" y="282575"/>
            <a:ext cx="64135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223838" y="228600"/>
            <a:ext cx="2603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>
                <a:solidFill>
                  <a:srgbClr val="B870B8"/>
                </a:solidFill>
                <a:latin typeface="Rockwell" pitchFamily="18" charset="0"/>
              </a:rPr>
              <a:t>+</a:t>
            </a:r>
          </a:p>
        </p:txBody>
      </p:sp>
      <p:sp>
        <p:nvSpPr>
          <p:cNvPr id="6" name="Rectangle 9"/>
          <p:cNvSpPr/>
          <p:nvPr/>
        </p:nvSpPr>
        <p:spPr>
          <a:xfrm>
            <a:off x="8067675" y="282575"/>
            <a:ext cx="92075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ACC9E-DF8C-43E7-8BEA-4DA1FAB65925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0630D-464F-4150-9270-DDF3869F7649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1156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223838" y="228600"/>
            <a:ext cx="2603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>
                <a:solidFill>
                  <a:srgbClr val="B870B8"/>
                </a:solidFill>
                <a:latin typeface="Rockwell" pitchFamily="18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rtlCol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19B6D-80A5-4403-83E0-AF7626D4FB3D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C4DCF-D305-495B-A418-1B7C367B8358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2866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2575" y="228600"/>
            <a:ext cx="4235450" cy="4187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9"/>
          <p:cNvSpPr/>
          <p:nvPr/>
        </p:nvSpPr>
        <p:spPr>
          <a:xfrm>
            <a:off x="4624388" y="2378075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25450" y="174625"/>
            <a:ext cx="4127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5400" b="1">
                <a:solidFill>
                  <a:srgbClr val="B870B8"/>
                </a:solidFill>
                <a:latin typeface="Rockwell" pitchFamily="18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rIns="45720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4"/>
          </p:nvPr>
        </p:nvSpPr>
        <p:spPr>
          <a:xfrm>
            <a:off x="4800600" y="6426200"/>
            <a:ext cx="12319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5C56BD68-3070-4C66-8CE8-4DAA39A7E150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6311900" y="6426200"/>
            <a:ext cx="2616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0282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658813" y="228600"/>
            <a:ext cx="82010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2003425" y="3111500"/>
            <a:ext cx="260350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>
                <a:solidFill>
                  <a:srgbClr val="B870B8"/>
                </a:solidFill>
                <a:latin typeface="Rockwell" pitchFamily="18" charset="0"/>
              </a:rPr>
              <a:t>+</a:t>
            </a:r>
          </a:p>
        </p:txBody>
      </p:sp>
      <p:sp>
        <p:nvSpPr>
          <p:cNvPr id="6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8813" y="6248400"/>
            <a:ext cx="1474787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45BAAED-89E8-4B6B-9E8B-66F82D70677E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400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400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3CBAD-CE73-45FD-ABE3-C27B05FA2A15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7913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8210550" y="282575"/>
            <a:ext cx="64135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6" name="Rectangle 11"/>
          <p:cNvSpPr/>
          <p:nvPr/>
        </p:nvSpPr>
        <p:spPr>
          <a:xfrm>
            <a:off x="8067675" y="282575"/>
            <a:ext cx="92075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223838" y="228600"/>
            <a:ext cx="2603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>
                <a:solidFill>
                  <a:srgbClr val="B870B8"/>
                </a:solidFill>
                <a:latin typeface="Rockwell" pitchFamily="18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4B267-2226-4D5A-938B-54FE96FBEE14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C4C94-904B-4F0E-BF15-FAC63E89A08B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1585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23838" y="228600"/>
            <a:ext cx="2603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>
                <a:solidFill>
                  <a:srgbClr val="B870B8"/>
                </a:solidFill>
                <a:latin typeface="Rockwell" pitchFamily="18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5BC33-4939-471A-8135-C87F164DEA94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848A0-0E9D-4CD1-9559-B3ADC234A49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7492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223838" y="228600"/>
            <a:ext cx="2603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>
                <a:solidFill>
                  <a:srgbClr val="B870B8"/>
                </a:solidFill>
                <a:latin typeface="Rockwell" pitchFamily="18" charset="0"/>
              </a:rPr>
              <a:t>+</a:t>
            </a:r>
          </a:p>
        </p:txBody>
      </p:sp>
      <p:sp>
        <p:nvSpPr>
          <p:cNvPr id="6" name="Rectangle 13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D7395-CA3C-47CB-81C0-77A7110D1AAC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E8133-DCB4-4A2B-9557-9B050565BC81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3792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223838" y="228600"/>
            <a:ext cx="2603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>
                <a:solidFill>
                  <a:srgbClr val="B870B8"/>
                </a:solidFill>
                <a:latin typeface="Rockwell" pitchFamily="18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18919-9F33-45E5-BAFB-4F643041564A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CD94F-30A2-478F-B8B6-D05DC4B03594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386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457200">
              <a:defRPr/>
            </a:pPr>
            <a:r>
              <a:rPr sz="3600" b="1">
                <a:solidFill>
                  <a:srgbClr val="663366">
                    <a:lumMod val="60000"/>
                    <a:lumOff val="40000"/>
                  </a:srgbClr>
                </a:solidFill>
                <a:cs typeface="Arial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rtlCol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72B6F-C7FC-4410-8CB0-8473051E3EE1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2E560-C233-4CF7-84F1-71946D871B70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9806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23838" y="228600"/>
            <a:ext cx="2603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>
                <a:solidFill>
                  <a:srgbClr val="B870B8"/>
                </a:solidFill>
                <a:latin typeface="Rockwell" pitchFamily="18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3C3EF-C23C-4757-82B9-CB53A429D331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FCEF7-2C47-4FEF-B7C5-E474024FDA40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576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223838" y="228600"/>
            <a:ext cx="2603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>
                <a:solidFill>
                  <a:srgbClr val="B870B8"/>
                </a:solidFill>
                <a:latin typeface="Rockwell" pitchFamily="18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797D1-FECD-42BB-8F95-88F044FA3849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7F2C4-5F23-4879-AFEC-0CD3ED27013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6615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837E2-034C-4A3F-9169-DB43AD299520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52E12-82AC-419C-91DB-543C64CB9E34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3625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425450" y="174625"/>
            <a:ext cx="4127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5400" b="1">
                <a:solidFill>
                  <a:srgbClr val="B870B8"/>
                </a:solidFill>
                <a:latin typeface="Rockwell" pitchFamily="18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2ECC2-6C3A-42D2-8058-E8E3702C5F20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213" y="6423025"/>
            <a:ext cx="33162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6397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3989388" y="3370263"/>
            <a:ext cx="220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>
                <a:solidFill>
                  <a:srgbClr val="B870B8"/>
                </a:solidFill>
                <a:latin typeface="Rockwell" pitchFamily="18" charset="0"/>
              </a:rPr>
              <a:t>+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62195-799E-4BFB-8517-6D2CE152C2CF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025"/>
            <a:ext cx="30051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8A81C-6572-4B37-A0C2-F55B903A4414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1904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6802438" y="2378075"/>
            <a:ext cx="2057400" cy="2038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327025" y="4632325"/>
            <a:ext cx="2206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>
                <a:solidFill>
                  <a:srgbClr val="B870B8"/>
                </a:solidFill>
                <a:latin typeface="Rockwell" pitchFamily="18" charset="0"/>
              </a:rPr>
              <a:t>+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360A2-6B7E-4EF9-8BE3-93A3F4390576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759FB-4FA2-431B-9E60-52C73D37C538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7313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/>
          <p:nvPr/>
        </p:nvSpPr>
        <p:spPr>
          <a:xfrm>
            <a:off x="282575" y="228600"/>
            <a:ext cx="6386513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425450" y="174625"/>
            <a:ext cx="4127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5400" b="1">
                <a:solidFill>
                  <a:srgbClr val="B870B8"/>
                </a:solidFill>
                <a:latin typeface="Rockwell" pitchFamily="18" charset="0"/>
              </a:rPr>
              <a:t>+</a:t>
            </a:r>
          </a:p>
        </p:txBody>
      </p:sp>
      <p:sp>
        <p:nvSpPr>
          <p:cNvPr id="8" name="Rectangle 9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5"/>
          </p:nvPr>
        </p:nvSpPr>
        <p:spPr>
          <a:xfrm>
            <a:off x="5211763" y="6235700"/>
            <a:ext cx="13493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C57954E-7093-402C-8AA9-A259090E2EFF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381000" y="6235700"/>
            <a:ext cx="4648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94D1A-C1B3-4032-94C9-FFFDD15A24AC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4189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25450" y="174625"/>
            <a:ext cx="4127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5400" b="1">
                <a:solidFill>
                  <a:srgbClr val="B870B8"/>
                </a:solidFill>
                <a:latin typeface="Rockwell" pitchFamily="18" charset="0"/>
              </a:rPr>
              <a:t>+</a:t>
            </a:r>
          </a:p>
        </p:txBody>
      </p:sp>
      <p:sp>
        <p:nvSpPr>
          <p:cNvPr id="9" name="Rectangle 9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10" name="Rectangle 10"/>
          <p:cNvSpPr/>
          <p:nvPr/>
        </p:nvSpPr>
        <p:spPr>
          <a:xfrm>
            <a:off x="4624388" y="4535488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6"/>
          </p:nvPr>
        </p:nvSpPr>
        <p:spPr>
          <a:xfrm>
            <a:off x="3048000" y="6235700"/>
            <a:ext cx="134778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C1E847F-6249-471D-B731-AC4BA542A2DD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7"/>
          </p:nvPr>
        </p:nvSpPr>
        <p:spPr>
          <a:xfrm>
            <a:off x="381000" y="6235700"/>
            <a:ext cx="2590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2AD7A-8220-4F48-AD6A-9E79EE1F7772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539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749800" y="3370263"/>
            <a:ext cx="2206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>
                <a:solidFill>
                  <a:srgbClr val="B870B8"/>
                </a:solidFill>
                <a:latin typeface="Rockwell" pitchFamily="18" charset="0"/>
              </a:rPr>
              <a:t>+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5"/>
          </p:nvPr>
        </p:nvSpPr>
        <p:spPr>
          <a:xfrm>
            <a:off x="7391400" y="6423025"/>
            <a:ext cx="15367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220032-399B-4588-ABB7-A8D4A87F11CE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4191000" y="6423025"/>
            <a:ext cx="30051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D87DC-F538-4144-95B5-7D5D4C97E61F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8831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223838" y="228600"/>
            <a:ext cx="2603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>
                <a:solidFill>
                  <a:srgbClr val="B870B8"/>
                </a:solidFill>
                <a:latin typeface="Rockwell" pitchFamily="18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15681-9E0D-4799-88A1-C0D3F719CC2D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B7B63-13DE-440B-99A7-74739D04CC1F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50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2575" y="228600"/>
            <a:ext cx="4235450" cy="4187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9"/>
          <p:cNvSpPr/>
          <p:nvPr/>
        </p:nvSpPr>
        <p:spPr>
          <a:xfrm>
            <a:off x="4624388" y="2378075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5450" y="174625"/>
            <a:ext cx="412750" cy="831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457200">
              <a:defRPr/>
            </a:pPr>
            <a:r>
              <a:rPr sz="5400" b="1">
                <a:solidFill>
                  <a:srgbClr val="663366">
                    <a:lumMod val="60000"/>
                    <a:lumOff val="40000"/>
                  </a:srgbClr>
                </a:solidFill>
                <a:cs typeface="Arial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x-none" noProof="0" smtClean="0"/>
              <a:t>Drag picture to placeholder or click icon to add</a:t>
            </a:r>
            <a:endParaRPr noProof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rIns="45720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4"/>
          </p:nvPr>
        </p:nvSpPr>
        <p:spPr>
          <a:xfrm>
            <a:off x="4800600" y="6426200"/>
            <a:ext cx="12319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A4A357ED-5233-421B-86A2-58FBC3A208D3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6311900" y="6426200"/>
            <a:ext cx="2616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1301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 rot="16200000">
            <a:off x="8593932" y="561181"/>
            <a:ext cx="2603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>
                <a:solidFill>
                  <a:srgbClr val="B870B8"/>
                </a:solidFill>
                <a:latin typeface="Rockwell" pitchFamily="18" charset="0"/>
              </a:rPr>
              <a:t>+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7A639-5581-4C59-BF43-A4B603394A1D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C6160-2018-4FCE-BC94-C55706AA0F9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186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658813" y="228600"/>
            <a:ext cx="82010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03425" y="3111500"/>
            <a:ext cx="260350" cy="61436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457200">
              <a:defRPr/>
            </a:pPr>
            <a:r>
              <a:rPr sz="4000" b="1">
                <a:solidFill>
                  <a:srgbClr val="663366">
                    <a:lumMod val="60000"/>
                    <a:lumOff val="40000"/>
                  </a:srgbClr>
                </a:solidFill>
                <a:cs typeface="Arial" charset="0"/>
              </a:rPr>
              <a:t>+</a:t>
            </a:r>
          </a:p>
        </p:txBody>
      </p:sp>
      <p:sp>
        <p:nvSpPr>
          <p:cNvPr id="6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8813" y="6248400"/>
            <a:ext cx="1474787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DD91371-F420-4F76-9B58-0745D998AEAE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400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400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DA77F-8FEC-435F-AE3E-8133D052826E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952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8210550" y="282575"/>
            <a:ext cx="64135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6" name="Rectangle 11"/>
          <p:cNvSpPr/>
          <p:nvPr/>
        </p:nvSpPr>
        <p:spPr>
          <a:xfrm>
            <a:off x="8067675" y="282575"/>
            <a:ext cx="92075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457200">
              <a:defRPr/>
            </a:pPr>
            <a:r>
              <a:rPr sz="3600" b="1">
                <a:solidFill>
                  <a:srgbClr val="663366">
                    <a:lumMod val="60000"/>
                    <a:lumOff val="40000"/>
                  </a:srgbClr>
                </a:solidFill>
                <a:cs typeface="Arial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DC563-0A1D-4BDB-A1EA-12BF8EC93F91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D07A2-C379-4FFC-BCB7-801511E8F2A1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74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457200">
              <a:defRPr/>
            </a:pPr>
            <a:r>
              <a:rPr sz="3600" b="1">
                <a:solidFill>
                  <a:srgbClr val="663366">
                    <a:lumMod val="60000"/>
                    <a:lumOff val="40000"/>
                  </a:srgbClr>
                </a:solidFill>
                <a:cs typeface="Arial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5395A-A181-43BC-A80B-DA14585BD832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C50E8-A0CF-4C03-B371-4EA44E2498E9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379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457200">
              <a:defRPr/>
            </a:pPr>
            <a:r>
              <a:rPr sz="3600" b="1">
                <a:solidFill>
                  <a:srgbClr val="663366">
                    <a:lumMod val="60000"/>
                    <a:lumOff val="40000"/>
                  </a:srgbClr>
                </a:solidFill>
                <a:cs typeface="Arial" charset="0"/>
              </a:rPr>
              <a:t>+</a:t>
            </a:r>
          </a:p>
        </p:txBody>
      </p:sp>
      <p:sp>
        <p:nvSpPr>
          <p:cNvPr id="6" name="Rectangle 13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07139-46F6-40E9-BD6B-C687CDFB5D7E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79C4C-1B1F-4555-A02A-D186A3D35F81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73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457200">
              <a:defRPr/>
            </a:pPr>
            <a:r>
              <a:rPr sz="3600" b="1">
                <a:solidFill>
                  <a:srgbClr val="663366">
                    <a:lumMod val="60000"/>
                    <a:lumOff val="40000"/>
                  </a:srgbClr>
                </a:solidFill>
                <a:cs typeface="Arial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62D64-CC86-4F21-9356-84D09103C730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FF980-4235-4DCA-8FBB-BA86CAE785CE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33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8475" y="484188"/>
            <a:ext cx="7556500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8475" y="1981200"/>
            <a:ext cx="75565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500" y="64230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17C3D0A6-1BA2-4536-AEBB-15158B525768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 defTabSz="457200"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613" y="6423025"/>
            <a:ext cx="61229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888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62A2314F-0B3C-4C3C-BDF8-B2DAAB420FEF}" type="slidenum">
              <a:rPr lang="en-US">
                <a:solidFill>
                  <a:prstClr val="white"/>
                </a:solidFill>
              </a:rPr>
              <a:pPr defTabSz="457200"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508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9pPr>
    </p:titleStyle>
    <p:bodyStyle>
      <a:lvl1pPr marL="228600" indent="-228600" algn="l" rtl="0" eaLnBrk="0" fontAlgn="base" hangingPunct="0">
        <a:spcBef>
          <a:spcPts val="2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rgbClr val="595959"/>
          </a:solidFill>
          <a:latin typeface="+mn-lt"/>
          <a:ea typeface="+mn-ea"/>
          <a:cs typeface="+mn-cs"/>
        </a:defRPr>
      </a:lvl1pPr>
      <a:lvl2pPr marL="457200" indent="-228600" algn="l" rtl="0" eaLnBrk="0" fontAlgn="base" hangingPunct="0">
        <a:spcBef>
          <a:spcPts val="600"/>
        </a:spcBef>
        <a:spcAft>
          <a:spcPct val="0"/>
        </a:spcAft>
        <a:buClr>
          <a:srgbClr val="B870B8"/>
        </a:buClr>
        <a:buSzPct val="75000"/>
        <a:buFont typeface="Wingdings" pitchFamily="2" charset="2"/>
        <a:buChar char="n"/>
        <a:defRPr kern="1200">
          <a:solidFill>
            <a:srgbClr val="595959"/>
          </a:solidFill>
          <a:latin typeface="+mn-lt"/>
          <a:ea typeface="+mn-ea"/>
          <a:cs typeface="+mn-cs"/>
        </a:defRPr>
      </a:lvl2pPr>
      <a:lvl3pPr marL="6858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rgbClr val="595959"/>
          </a:solidFill>
          <a:latin typeface="+mn-lt"/>
          <a:ea typeface="+mn-ea"/>
          <a:cs typeface="+mn-cs"/>
        </a:defRPr>
      </a:lvl3pPr>
      <a:lvl4pPr marL="914400" indent="-228600" algn="l" rtl="0" eaLnBrk="0" fontAlgn="base" hangingPunct="0">
        <a:spcBef>
          <a:spcPts val="600"/>
        </a:spcBef>
        <a:spcAft>
          <a:spcPct val="0"/>
        </a:spcAft>
        <a:buClr>
          <a:srgbClr val="B870B8"/>
        </a:buClr>
        <a:buSzPct val="75000"/>
        <a:buFont typeface="Wingdings" pitchFamily="2" charset="2"/>
        <a:buChar char="n"/>
        <a:defRPr kern="1200">
          <a:solidFill>
            <a:srgbClr val="595959"/>
          </a:solidFill>
          <a:latin typeface="+mn-lt"/>
          <a:ea typeface="+mn-ea"/>
          <a:cs typeface="+mn-cs"/>
        </a:defRPr>
      </a:lvl4pPr>
      <a:lvl5pPr marL="11430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rgbClr val="595959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8475" y="484188"/>
            <a:ext cx="7556500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8475" y="1981200"/>
            <a:ext cx="75565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500" y="64230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6E999A94-E586-424C-A4B7-1A317D4F8FB3}" type="datetimeFigureOut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 defTabSz="457200">
                <a:defRPr/>
              </a:pPr>
              <a:t>10/30/2017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613" y="6423025"/>
            <a:ext cx="61229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888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BC95D127-4784-4D69-9DA6-E138ABE0F5A0}" type="slidenum">
              <a:rPr lang="en-US">
                <a:solidFill>
                  <a:prstClr val="white"/>
                </a:solidFill>
              </a:rPr>
              <a:pPr defTabSz="457200"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649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9pPr>
    </p:titleStyle>
    <p:bodyStyle>
      <a:lvl1pPr marL="228600" indent="-228600" algn="l" rtl="0" eaLnBrk="0" fontAlgn="base" hangingPunct="0">
        <a:spcBef>
          <a:spcPts val="2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rgbClr val="595959"/>
          </a:solidFill>
          <a:latin typeface="+mn-lt"/>
          <a:ea typeface="+mn-ea"/>
          <a:cs typeface="+mn-cs"/>
        </a:defRPr>
      </a:lvl1pPr>
      <a:lvl2pPr marL="457200" indent="-228600" algn="l" rtl="0" eaLnBrk="0" fontAlgn="base" hangingPunct="0">
        <a:spcBef>
          <a:spcPts val="600"/>
        </a:spcBef>
        <a:spcAft>
          <a:spcPct val="0"/>
        </a:spcAft>
        <a:buClr>
          <a:srgbClr val="B870B8"/>
        </a:buClr>
        <a:buSzPct val="75000"/>
        <a:buFont typeface="Wingdings" pitchFamily="2" charset="2"/>
        <a:buChar char="n"/>
        <a:defRPr kern="1200">
          <a:solidFill>
            <a:srgbClr val="595959"/>
          </a:solidFill>
          <a:latin typeface="+mn-lt"/>
          <a:ea typeface="+mn-ea"/>
          <a:cs typeface="+mn-cs"/>
        </a:defRPr>
      </a:lvl2pPr>
      <a:lvl3pPr marL="6858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rgbClr val="595959"/>
          </a:solidFill>
          <a:latin typeface="+mn-lt"/>
          <a:ea typeface="+mn-ea"/>
          <a:cs typeface="+mn-cs"/>
        </a:defRPr>
      </a:lvl3pPr>
      <a:lvl4pPr marL="914400" indent="-228600" algn="l" rtl="0" eaLnBrk="0" fontAlgn="base" hangingPunct="0">
        <a:spcBef>
          <a:spcPts val="600"/>
        </a:spcBef>
        <a:spcAft>
          <a:spcPct val="0"/>
        </a:spcAft>
        <a:buClr>
          <a:srgbClr val="B870B8"/>
        </a:buClr>
        <a:buSzPct val="75000"/>
        <a:buFont typeface="Wingdings" pitchFamily="2" charset="2"/>
        <a:buChar char="n"/>
        <a:defRPr kern="1200">
          <a:solidFill>
            <a:srgbClr val="595959"/>
          </a:solidFill>
          <a:latin typeface="+mn-lt"/>
          <a:ea typeface="+mn-ea"/>
          <a:cs typeface="+mn-cs"/>
        </a:defRPr>
      </a:lvl4pPr>
      <a:lvl5pPr marL="11430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rgbClr val="595959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>
          <a:xfrm>
            <a:off x="1547664" y="3501008"/>
            <a:ext cx="6408712" cy="1362075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rgbClr val="FFFF00"/>
                </a:solidFill>
                <a:latin typeface="Constantia" pitchFamily="18" charset="0"/>
              </a:rPr>
              <a:t>ПУТИ РОСТА ЦЕРКВИ </a:t>
            </a:r>
            <a:r>
              <a:rPr lang="ru-RU" sz="4400" b="1" dirty="0" smtClean="0">
                <a:solidFill>
                  <a:srgbClr val="FFFF00"/>
                </a:solidFill>
                <a:latin typeface="Constantia" pitchFamily="18" charset="0"/>
              </a:rPr>
              <a:t>АДВЕНТИСТОВ СЕДЬМОГО </a:t>
            </a:r>
            <a:r>
              <a:rPr lang="ru-RU" sz="4400" b="1" dirty="0">
                <a:solidFill>
                  <a:srgbClr val="FFFF00"/>
                </a:solidFill>
                <a:latin typeface="Constantia" pitchFamily="18" charset="0"/>
              </a:rPr>
              <a:t>ДНЯ</a:t>
            </a:r>
            <a:r>
              <a:rPr lang="ru-RU" sz="4400" dirty="0">
                <a:solidFill>
                  <a:srgbClr val="FFFF00"/>
                </a:solidFill>
                <a:latin typeface="Constantia" pitchFamily="18" charset="0"/>
              </a:rPr>
              <a:t/>
            </a:r>
            <a:br>
              <a:rPr lang="ru-RU" sz="4400" dirty="0">
                <a:solidFill>
                  <a:srgbClr val="FFFF00"/>
                </a:solidFill>
                <a:latin typeface="Constantia" pitchFamily="18" charset="0"/>
              </a:rPr>
            </a:br>
            <a:r>
              <a:rPr lang="ru-RU" sz="4400" b="1" dirty="0">
                <a:solidFill>
                  <a:srgbClr val="FFFF00"/>
                </a:solidFill>
                <a:latin typeface="Constantia" pitchFamily="18" charset="0"/>
              </a:rPr>
              <a:t>В ЕВРО-АЗИАТСКОМ ДИВИЗИОНЕ</a:t>
            </a:r>
            <a:endParaRPr lang="ru-RU" sz="4400" dirty="0">
              <a:solidFill>
                <a:srgbClr val="FFFF00"/>
              </a:solidFill>
              <a:latin typeface="Constantia" pitchFamily="18" charset="0"/>
            </a:endParaRPr>
          </a:p>
        </p:txBody>
      </p:sp>
      <p:sp>
        <p:nvSpPr>
          <p:cNvPr id="61443" name="Text Placeholder 2"/>
          <p:cNvSpPr>
            <a:spLocks noGrp="1"/>
          </p:cNvSpPr>
          <p:nvPr>
            <p:ph type="body" idx="1"/>
          </p:nvPr>
        </p:nvSpPr>
        <p:spPr>
          <a:xfrm>
            <a:off x="1475656" y="4495800"/>
            <a:ext cx="7128792" cy="1500188"/>
          </a:xfrm>
        </p:spPr>
        <p:txBody>
          <a:bodyPr/>
          <a:lstStyle/>
          <a:p>
            <a:pPr algn="r" eaLnBrk="1" hangingPunct="1"/>
            <a:endParaRPr lang="en-US" dirty="0" smtClean="0">
              <a:latin typeface="Georgia" pitchFamily="18" charset="0"/>
            </a:endParaRPr>
          </a:p>
          <a:p>
            <a:pPr algn="r" eaLnBrk="1" hangingPunct="1"/>
            <a:endParaRPr lang="en-US" dirty="0">
              <a:latin typeface="Georgia" pitchFamily="18" charset="0"/>
            </a:endParaRPr>
          </a:p>
          <a:p>
            <a:pPr algn="r" eaLnBrk="1" hangingPunct="1"/>
            <a:endParaRPr lang="en-US" dirty="0" smtClean="0">
              <a:latin typeface="Georgia" pitchFamily="18" charset="0"/>
            </a:endParaRPr>
          </a:p>
          <a:p>
            <a:pPr algn="r" eaLnBrk="1" hangingPunct="1"/>
            <a:endParaRPr lang="en-US" dirty="0">
              <a:latin typeface="Georgia" pitchFamily="18" charset="0"/>
            </a:endParaRPr>
          </a:p>
          <a:p>
            <a:pPr algn="r" eaLnBrk="1" hangingPunct="1"/>
            <a:r>
              <a:rPr lang="ru-RU" sz="2000" dirty="0" smtClean="0">
                <a:latin typeface="Constantia" pitchFamily="18" charset="0"/>
              </a:rPr>
              <a:t>Игорь Корещук, </a:t>
            </a:r>
            <a:r>
              <a:rPr lang="en-US" sz="2000" dirty="0" err="1" smtClean="0">
                <a:latin typeface="Constantia" pitchFamily="18" charset="0"/>
              </a:rPr>
              <a:t>DMin</a:t>
            </a:r>
            <a:endParaRPr lang="en-US" sz="2000" dirty="0" smtClean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7280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КРЕЩЕНИЕ, </a:t>
            </a:r>
            <a:r>
              <a:rPr lang="ru-RU" dirty="0" err="1" smtClean="0"/>
              <a:t>ЛДЦ</a:t>
            </a:r>
            <a:r>
              <a:rPr lang="ru-RU" dirty="0" smtClean="0"/>
              <a:t>, </a:t>
            </a:r>
            <a:br>
              <a:rPr lang="ru-RU" dirty="0" smtClean="0"/>
            </a:br>
            <a:r>
              <a:rPr lang="ru-RU" dirty="0" smtClean="0"/>
              <a:t>г. Киев, сентябрь 2017</a:t>
            </a:r>
            <a:endParaRPr lang="ru-RU" dirty="0"/>
          </a:p>
        </p:txBody>
      </p:sp>
      <p:pic>
        <p:nvPicPr>
          <p:cNvPr id="30723" name="Picture 3" descr="E:\!!!ФОТО\Хрещення 23.09.2017 ЛДЦ\P106028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622" y="1981200"/>
            <a:ext cx="5520205" cy="414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110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E:\!!!ФОТО\Хрещення 23.09.2017 ЛДЦ\P106037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78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!!!ФОТО\!!! СЕМЬЯ\!!!ФОТО ПРОФИ СЕМЬЯ 2014\1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2656" y="-233746"/>
            <a:ext cx="10732437" cy="715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86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>
          <a:xfrm>
            <a:off x="1547664" y="3501008"/>
            <a:ext cx="6408712" cy="1362075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rgbClr val="FFFF00"/>
                </a:solidFill>
                <a:latin typeface="Constantia" pitchFamily="18" charset="0"/>
              </a:rPr>
              <a:t>ПУТИ РОСТА ЦЕРКВИ </a:t>
            </a:r>
            <a:r>
              <a:rPr lang="ru-RU" sz="4400" b="1" dirty="0" smtClean="0">
                <a:solidFill>
                  <a:srgbClr val="FFFF00"/>
                </a:solidFill>
                <a:latin typeface="Constantia" pitchFamily="18" charset="0"/>
              </a:rPr>
              <a:t>АДВЕНТИСТОВ СЕДЬМОГО </a:t>
            </a:r>
            <a:r>
              <a:rPr lang="ru-RU" sz="4400" b="1" dirty="0">
                <a:solidFill>
                  <a:srgbClr val="FFFF00"/>
                </a:solidFill>
                <a:latin typeface="Constantia" pitchFamily="18" charset="0"/>
              </a:rPr>
              <a:t>ДНЯ</a:t>
            </a:r>
            <a:r>
              <a:rPr lang="ru-RU" sz="4400" dirty="0">
                <a:solidFill>
                  <a:srgbClr val="FFFF00"/>
                </a:solidFill>
                <a:latin typeface="Constantia" pitchFamily="18" charset="0"/>
              </a:rPr>
              <a:t/>
            </a:r>
            <a:br>
              <a:rPr lang="ru-RU" sz="4400" dirty="0">
                <a:solidFill>
                  <a:srgbClr val="FFFF00"/>
                </a:solidFill>
                <a:latin typeface="Constantia" pitchFamily="18" charset="0"/>
              </a:rPr>
            </a:br>
            <a:r>
              <a:rPr lang="ru-RU" sz="4400" b="1" dirty="0">
                <a:solidFill>
                  <a:srgbClr val="FFFF00"/>
                </a:solidFill>
                <a:latin typeface="Constantia" pitchFamily="18" charset="0"/>
              </a:rPr>
              <a:t>В ЕВРО-АЗИАТСКОМ ДИВИЗИОНЕ</a:t>
            </a:r>
            <a:endParaRPr lang="ru-RU" sz="4400" dirty="0">
              <a:solidFill>
                <a:srgbClr val="FFFF00"/>
              </a:solidFill>
              <a:latin typeface="Constantia" pitchFamily="18" charset="0"/>
            </a:endParaRPr>
          </a:p>
        </p:txBody>
      </p:sp>
      <p:sp>
        <p:nvSpPr>
          <p:cNvPr id="61443" name="Text Placeholder 2"/>
          <p:cNvSpPr>
            <a:spLocks noGrp="1"/>
          </p:cNvSpPr>
          <p:nvPr>
            <p:ph type="body" idx="1"/>
          </p:nvPr>
        </p:nvSpPr>
        <p:spPr>
          <a:xfrm>
            <a:off x="1475656" y="4495800"/>
            <a:ext cx="6449144" cy="1500188"/>
          </a:xfrm>
        </p:spPr>
        <p:txBody>
          <a:bodyPr/>
          <a:lstStyle/>
          <a:p>
            <a:pPr eaLnBrk="1" hangingPunct="1"/>
            <a:endParaRPr lang="en-US" dirty="0" smtClean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08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323528" y="5445224"/>
            <a:ext cx="8136904" cy="833437"/>
          </a:xfrm>
        </p:spPr>
        <p:txBody>
          <a:bodyPr>
            <a:noAutofit/>
          </a:bodyPr>
          <a:lstStyle/>
          <a:p>
            <a:pPr eaLnBrk="1" hangingPunct="1"/>
            <a:r>
              <a:rPr lang="ru-RU" sz="2400" b="1" spc="300" dirty="0"/>
              <a:t/>
            </a:r>
            <a:br>
              <a:rPr lang="ru-RU" sz="2400" b="1" spc="300" dirty="0"/>
            </a:br>
            <a:r>
              <a:rPr lang="ru-RU" sz="2400" b="1" spc="300" dirty="0"/>
              <a:t/>
            </a:r>
            <a:br>
              <a:rPr lang="ru-RU" sz="2400" b="1" spc="300" dirty="0"/>
            </a:br>
            <a:r>
              <a:rPr lang="ru-RU" sz="2400" b="1" spc="300" dirty="0"/>
              <a:t/>
            </a:r>
            <a:br>
              <a:rPr lang="ru-RU" sz="2400" b="1" spc="300" dirty="0"/>
            </a:br>
            <a:r>
              <a:rPr lang="uk-UA" sz="2800" b="1" spc="300" dirty="0" smtClean="0">
                <a:latin typeface="Constantia" pitchFamily="18" charset="0"/>
              </a:rPr>
              <a:t>І.  </a:t>
            </a:r>
            <a:r>
              <a:rPr lang="ru-RU" sz="2800" b="1" spc="300" dirty="0" err="1" smtClean="0">
                <a:latin typeface="Constantia" pitchFamily="18" charset="0"/>
                <a:ea typeface="Calibri"/>
                <a:cs typeface="Times New Roman"/>
              </a:rPr>
              <a:t>ЭККЛЕЗИОЛОГИЧЕСКИЙ</a:t>
            </a:r>
            <a:r>
              <a:rPr lang="ru-RU" sz="2800" b="1" spc="300" dirty="0" smtClean="0">
                <a:latin typeface="Constantia" pitchFamily="18" charset="0"/>
                <a:ea typeface="Calibri"/>
                <a:cs typeface="Times New Roman"/>
              </a:rPr>
              <a:t> АСПЕКТ</a:t>
            </a:r>
            <a:r>
              <a:rPr lang="ru-RU" sz="2800" b="1" spc="300" dirty="0" smtClean="0">
                <a:latin typeface="Constantia" pitchFamily="18" charset="0"/>
              </a:rPr>
              <a:t/>
            </a:r>
            <a:br>
              <a:rPr lang="ru-RU" sz="2800" b="1" spc="300" dirty="0" smtClean="0">
                <a:latin typeface="Constantia" pitchFamily="18" charset="0"/>
              </a:rPr>
            </a:br>
            <a:r>
              <a:rPr lang="ru-RU" sz="2800" b="1" spc="300" dirty="0" err="1" smtClean="0">
                <a:latin typeface="Constantia" pitchFamily="18" charset="0"/>
              </a:rPr>
              <a:t>ІІ</a:t>
            </a:r>
            <a:r>
              <a:rPr lang="ru-RU" sz="2800" b="1" spc="300" dirty="0" smtClean="0">
                <a:latin typeface="Constantia" pitchFamily="18" charset="0"/>
              </a:rPr>
              <a:t>. ЛИТУРГИЧЕСКИЙ АСПЕКТ</a:t>
            </a:r>
            <a:r>
              <a:rPr lang="ru-RU" sz="2800" b="1" dirty="0" smtClean="0">
                <a:latin typeface="Constantia" pitchFamily="18" charset="0"/>
              </a:rPr>
              <a:t/>
            </a:r>
            <a:br>
              <a:rPr lang="ru-RU" sz="2800" b="1" dirty="0" smtClean="0">
                <a:latin typeface="Constantia" pitchFamily="18" charset="0"/>
              </a:rPr>
            </a:br>
            <a:r>
              <a:rPr lang="ru-RU" sz="2800" b="1" dirty="0" err="1" smtClean="0">
                <a:latin typeface="Constantia" pitchFamily="18" charset="0"/>
              </a:rPr>
              <a:t>ІІІ</a:t>
            </a:r>
            <a:r>
              <a:rPr lang="ru-RU" sz="2800" b="1" dirty="0" smtClean="0">
                <a:latin typeface="Constantia" pitchFamily="18" charset="0"/>
              </a:rPr>
              <a:t>. </a:t>
            </a:r>
            <a:r>
              <a:rPr lang="ru-RU" sz="2800" b="1" dirty="0" err="1" smtClean="0">
                <a:latin typeface="Constantia" pitchFamily="18" charset="0"/>
              </a:rPr>
              <a:t>МИССИОЛОГИЧЕСКИЙ</a:t>
            </a:r>
            <a:r>
              <a:rPr lang="ru-RU" sz="2800" b="1" dirty="0" smtClean="0">
                <a:latin typeface="Constantia" pitchFamily="18" charset="0"/>
              </a:rPr>
              <a:t> АСПЕКТ</a:t>
            </a:r>
            <a:endParaRPr lang="en-US" sz="3200" b="1" dirty="0" smtClean="0">
              <a:latin typeface="Constantia" pitchFamily="18" charset="0"/>
            </a:endParaRPr>
          </a:p>
        </p:txBody>
      </p:sp>
      <p:sp>
        <p:nvSpPr>
          <p:cNvPr id="54275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68" y="6858000"/>
            <a:ext cx="6191250" cy="885825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3074" name="Picture 2" descr="Картинки по запросу flower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2" r="7162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43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251520" y="5733256"/>
            <a:ext cx="6984776" cy="833437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3200" b="1" spc="300" dirty="0"/>
              <a:t/>
            </a:r>
            <a:br>
              <a:rPr lang="ru-RU" sz="3200" b="1" spc="300" dirty="0"/>
            </a:br>
            <a:r>
              <a:rPr lang="ru-RU" sz="3200" b="1" spc="300" dirty="0" smtClean="0"/>
              <a:t/>
            </a:r>
            <a:br>
              <a:rPr lang="ru-RU" sz="3200" b="1" spc="300" dirty="0" smtClean="0"/>
            </a:br>
            <a:r>
              <a:rPr lang="ru-RU" sz="3200" b="1" spc="300" dirty="0"/>
              <a:t/>
            </a:r>
            <a:br>
              <a:rPr lang="ru-RU" sz="3200" b="1" spc="300" dirty="0"/>
            </a:br>
            <a:r>
              <a:rPr lang="uk-UA" sz="3200" b="1" spc="300" dirty="0" smtClean="0">
                <a:latin typeface="Constantia" pitchFamily="18" charset="0"/>
              </a:rPr>
              <a:t>І.  </a:t>
            </a:r>
            <a:r>
              <a:rPr lang="ru-RU" sz="3200" b="1" spc="300" dirty="0" err="1" smtClean="0">
                <a:latin typeface="Constantia" pitchFamily="18" charset="0"/>
                <a:ea typeface="Calibri"/>
                <a:cs typeface="Times New Roman"/>
              </a:rPr>
              <a:t>ЭККЛЕЗИОЛОГИЧЕСКИЙ</a:t>
            </a:r>
            <a:r>
              <a:rPr lang="ru-RU" sz="3200" b="1" spc="300" dirty="0" smtClean="0">
                <a:latin typeface="Constantia" pitchFamily="18" charset="0"/>
                <a:ea typeface="Calibri"/>
                <a:cs typeface="Times New Roman"/>
              </a:rPr>
              <a:t> </a:t>
            </a:r>
            <a:r>
              <a:rPr lang="ru-RU" sz="3200" b="1" spc="300" dirty="0">
                <a:latin typeface="Constantia" pitchFamily="18" charset="0"/>
                <a:ea typeface="Calibri"/>
                <a:cs typeface="Times New Roman"/>
              </a:rPr>
              <a:t>АСПЕКТ</a:t>
            </a:r>
            <a:r>
              <a:rPr lang="ru-RU" sz="3200" b="1" spc="300" dirty="0">
                <a:latin typeface="Constantia" pitchFamily="18" charset="0"/>
              </a:rPr>
              <a:t/>
            </a:r>
            <a:br>
              <a:rPr lang="ru-RU" sz="3200" b="1" spc="300" dirty="0">
                <a:latin typeface="Constantia" pitchFamily="18" charset="0"/>
              </a:rPr>
            </a:br>
            <a:endParaRPr lang="en-US" sz="3200" b="1" spc="300" dirty="0" smtClean="0">
              <a:latin typeface="Constantia" pitchFamily="18" charset="0"/>
            </a:endParaRPr>
          </a:p>
        </p:txBody>
      </p:sp>
      <p:sp>
        <p:nvSpPr>
          <p:cNvPr id="54275" name="Text Placeholder 3"/>
          <p:cNvSpPr>
            <a:spLocks noGrp="1"/>
          </p:cNvSpPr>
          <p:nvPr>
            <p:ph type="body" sz="half" idx="2"/>
          </p:nvPr>
        </p:nvSpPr>
        <p:spPr>
          <a:xfrm>
            <a:off x="323529" y="5257800"/>
            <a:ext cx="6264696" cy="885825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8640"/>
            <a:ext cx="3445583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759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373616" cy="4541837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Constantia" pitchFamily="18" charset="0"/>
              </a:rPr>
              <a:t>14 </a:t>
            </a:r>
            <a:r>
              <a:rPr lang="ru-RU" sz="2800" b="1" i="1" dirty="0" smtClean="0">
                <a:solidFill>
                  <a:srgbClr val="0070C0"/>
                </a:solidFill>
              </a:rPr>
              <a:t>принципов </a:t>
            </a:r>
            <a:r>
              <a:rPr lang="ru-RU" sz="2800" b="1" i="1" dirty="0">
                <a:solidFill>
                  <a:srgbClr val="0070C0"/>
                </a:solidFill>
              </a:rPr>
              <a:t>сохранения христиан в церкви </a:t>
            </a:r>
            <a:endParaRPr lang="ru-RU" sz="2800" b="1" i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800" b="1" i="1" dirty="0" smtClean="0">
                <a:solidFill>
                  <a:srgbClr val="0070C0"/>
                </a:solidFill>
              </a:rPr>
              <a:t>и </a:t>
            </a:r>
            <a:r>
              <a:rPr lang="ru-RU" sz="2800" b="1" i="1" dirty="0">
                <a:solidFill>
                  <a:srgbClr val="0070C0"/>
                </a:solidFill>
              </a:rPr>
              <a:t>роста </a:t>
            </a:r>
            <a:r>
              <a:rPr lang="ru-RU" sz="2800" b="1" i="1" dirty="0" err="1">
                <a:solidFill>
                  <a:srgbClr val="0070C0"/>
                </a:solidFill>
              </a:rPr>
              <a:t>первоапостольской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</a:rPr>
              <a:t>церкви (</a:t>
            </a:r>
            <a:r>
              <a:rPr lang="ru-RU" sz="2800" b="1" dirty="0" err="1" smtClean="0">
                <a:solidFill>
                  <a:srgbClr val="0070C0"/>
                </a:solidFill>
                <a:latin typeface="Constantia" pitchFamily="18" charset="0"/>
              </a:rPr>
              <a:t>Деян</a:t>
            </a:r>
            <a:r>
              <a:rPr lang="ru-RU" sz="2800" b="1" dirty="0">
                <a:solidFill>
                  <a:srgbClr val="0070C0"/>
                </a:solidFill>
                <a:latin typeface="Constantia" pitchFamily="18" charset="0"/>
              </a:rPr>
              <a:t>. </a:t>
            </a:r>
            <a:r>
              <a:rPr lang="ru-RU" sz="2800" b="1" dirty="0" smtClean="0">
                <a:solidFill>
                  <a:srgbClr val="0070C0"/>
                </a:solidFill>
                <a:latin typeface="Constantia" pitchFamily="18" charset="0"/>
              </a:rPr>
              <a:t>2:41-47) </a:t>
            </a:r>
            <a:endParaRPr lang="ru-RU" sz="2800" b="1" dirty="0">
              <a:solidFill>
                <a:srgbClr val="0070C0"/>
              </a:solidFill>
              <a:latin typeface="Constantia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</a:rPr>
              <a:t> Принцип </a:t>
            </a:r>
            <a:r>
              <a:rPr lang="ru-RU" sz="2800" b="1" dirty="0">
                <a:solidFill>
                  <a:schemeClr val="tx1"/>
                </a:solidFill>
              </a:rPr>
              <a:t>духовного </a:t>
            </a:r>
            <a:r>
              <a:rPr lang="ru-RU" sz="2800" b="1" dirty="0" smtClean="0">
                <a:solidFill>
                  <a:schemeClr val="tx1"/>
                </a:solidFill>
              </a:rPr>
              <a:t>рождения;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</a:rPr>
              <a:t> Принцип присоединения в семью;</a:t>
            </a:r>
            <a:endParaRPr lang="ru-RU" sz="2800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</a:rPr>
              <a:t> Принцип Слова;</a:t>
            </a:r>
            <a:endParaRPr lang="ru-RU" sz="2800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</a:rPr>
              <a:t> Принцип постоянства;</a:t>
            </a:r>
            <a:endParaRPr lang="ru-RU" sz="2800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</a:rPr>
              <a:t> Принцип </a:t>
            </a:r>
            <a:r>
              <a:rPr lang="ru-RU" sz="2800" b="1" dirty="0">
                <a:solidFill>
                  <a:schemeClr val="tx1"/>
                </a:solidFill>
              </a:rPr>
              <a:t>живого общения и </a:t>
            </a:r>
            <a:r>
              <a:rPr lang="ru-RU" sz="2800" b="1" dirty="0" smtClean="0">
                <a:solidFill>
                  <a:schemeClr val="tx1"/>
                </a:solidFill>
              </a:rPr>
              <a:t>единства;</a:t>
            </a:r>
            <a:endParaRPr lang="ru-RU" sz="2800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</a:rPr>
              <a:t> Принцип </a:t>
            </a:r>
            <a:r>
              <a:rPr lang="ru-RU" sz="2800" b="1" dirty="0">
                <a:solidFill>
                  <a:schemeClr val="tx1"/>
                </a:solidFill>
              </a:rPr>
              <a:t>церковного принятия </a:t>
            </a:r>
            <a:r>
              <a:rPr lang="ru-RU" sz="2800" b="1" dirty="0" smtClean="0">
                <a:solidFill>
                  <a:schemeClr val="tx1"/>
                </a:solidFill>
              </a:rPr>
              <a:t>Святынь;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0419" name="Title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556500" cy="1116012"/>
          </a:xfrm>
        </p:spPr>
        <p:txBody>
          <a:bodyPr/>
          <a:lstStyle/>
          <a:p>
            <a:pPr algn="ctr" eaLnBrk="1" hangingPunct="1"/>
            <a:r>
              <a:rPr lang="ru-RU" b="1" dirty="0">
                <a:solidFill>
                  <a:srgbClr val="7030A0"/>
                </a:solidFill>
                <a:latin typeface="Constantia" pitchFamily="18" charset="0"/>
              </a:rPr>
              <a:t>ПУТИ РОСТА </a:t>
            </a:r>
            <a:r>
              <a:rPr lang="ru-RU" b="1" dirty="0" smtClean="0">
                <a:solidFill>
                  <a:srgbClr val="7030A0"/>
                </a:solidFill>
                <a:latin typeface="Constantia" pitchFamily="18" charset="0"/>
              </a:rPr>
              <a:t>ЦЕРКВИ</a:t>
            </a:r>
            <a:r>
              <a:rPr lang="ru-RU" b="1" dirty="0" smtClean="0">
                <a:latin typeface="Constantia" pitchFamily="18" charset="0"/>
              </a:rPr>
              <a:t/>
            </a:r>
            <a:br>
              <a:rPr lang="ru-RU" b="1" dirty="0" smtClean="0">
                <a:latin typeface="Constantia" pitchFamily="18" charset="0"/>
              </a:rPr>
            </a:br>
            <a:r>
              <a:rPr lang="uk-UA" b="1" dirty="0" smtClean="0">
                <a:latin typeface="Constantia" pitchFamily="18" charset="0"/>
              </a:rPr>
              <a:t>І.</a:t>
            </a:r>
            <a:r>
              <a:rPr lang="ru-RU" b="1" dirty="0" smtClean="0">
                <a:latin typeface="Constantia" pitchFamily="18" charset="0"/>
              </a:rPr>
              <a:t> </a:t>
            </a:r>
            <a:r>
              <a:rPr lang="ru-RU" b="1" dirty="0" err="1" smtClean="0">
                <a:latin typeface="Constantia" pitchFamily="18" charset="0"/>
              </a:rPr>
              <a:t>Экклезиологический</a:t>
            </a:r>
            <a:r>
              <a:rPr lang="ru-RU" b="1" dirty="0" smtClean="0">
                <a:latin typeface="Constantia" pitchFamily="18" charset="0"/>
              </a:rPr>
              <a:t> аспект</a:t>
            </a:r>
            <a:endParaRPr lang="pt-BR" b="1" dirty="0" smtClean="0">
              <a:latin typeface="Constantia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2051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41837"/>
          </a:xfrm>
        </p:spPr>
        <p:txBody>
          <a:bodyPr/>
          <a:lstStyle/>
          <a:p>
            <a:pPr marL="514350" indent="-514350">
              <a:buFont typeface="+mj-lt"/>
              <a:buAutoNum type="arabicPeriod" startAt="7"/>
            </a:pP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Принцип молитвы;</a:t>
            </a:r>
            <a:endParaRPr lang="ru-RU" sz="2800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 startAt="7"/>
            </a:pPr>
            <a:r>
              <a:rPr lang="ru-RU" sz="2800" b="1" dirty="0" smtClean="0">
                <a:solidFill>
                  <a:schemeClr val="tx1"/>
                </a:solidFill>
              </a:rPr>
              <a:t> Принцип благоговения;</a:t>
            </a:r>
            <a:endParaRPr lang="ru-RU" sz="2800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 startAt="7"/>
            </a:pPr>
            <a:r>
              <a:rPr lang="ru-RU" sz="2800" b="1" dirty="0" smtClean="0">
                <a:solidFill>
                  <a:schemeClr val="tx1"/>
                </a:solidFill>
              </a:rPr>
              <a:t> Принцип </a:t>
            </a:r>
            <a:r>
              <a:rPr lang="ru-RU" sz="2800" b="1" dirty="0">
                <a:solidFill>
                  <a:schemeClr val="tx1"/>
                </a:solidFill>
              </a:rPr>
              <a:t>отношения к </a:t>
            </a:r>
            <a:r>
              <a:rPr lang="ru-RU" sz="2800" b="1" dirty="0" smtClean="0">
                <a:solidFill>
                  <a:schemeClr val="tx1"/>
                </a:solidFill>
              </a:rPr>
              <a:t>собственности;</a:t>
            </a:r>
            <a:endParaRPr lang="ru-RU" sz="2800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 startAt="7"/>
            </a:pPr>
            <a:r>
              <a:rPr lang="ru-RU" sz="2800" b="1" dirty="0" smtClean="0">
                <a:solidFill>
                  <a:schemeClr val="tx1"/>
                </a:solidFill>
              </a:rPr>
              <a:t> Принцип </a:t>
            </a:r>
            <a:r>
              <a:rPr lang="ru-RU" sz="2800" b="1" dirty="0">
                <a:solidFill>
                  <a:schemeClr val="tx1"/>
                </a:solidFill>
              </a:rPr>
              <a:t>богослужебного </a:t>
            </a:r>
            <a:r>
              <a:rPr lang="ru-RU" sz="2800" b="1" dirty="0" smtClean="0">
                <a:solidFill>
                  <a:schemeClr val="tx1"/>
                </a:solidFill>
              </a:rPr>
              <a:t>поклонения;</a:t>
            </a:r>
            <a:endParaRPr lang="ru-RU" sz="2800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 startAt="7"/>
            </a:pPr>
            <a:r>
              <a:rPr lang="ru-RU" sz="2800" b="1" dirty="0" smtClean="0">
                <a:solidFill>
                  <a:schemeClr val="tx1"/>
                </a:solidFill>
              </a:rPr>
              <a:t> Принцип </a:t>
            </a:r>
            <a:r>
              <a:rPr lang="ru-RU" sz="2800" b="1" dirty="0">
                <a:solidFill>
                  <a:schemeClr val="tx1"/>
                </a:solidFill>
              </a:rPr>
              <a:t>малых </a:t>
            </a:r>
            <a:r>
              <a:rPr lang="ru-RU" sz="2800" b="1" dirty="0" smtClean="0">
                <a:solidFill>
                  <a:schemeClr val="tx1"/>
                </a:solidFill>
              </a:rPr>
              <a:t>групп;</a:t>
            </a:r>
            <a:endParaRPr lang="ru-RU" sz="2800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 startAt="7"/>
            </a:pPr>
            <a:r>
              <a:rPr lang="ru-RU" sz="2800" b="1" dirty="0" smtClean="0">
                <a:solidFill>
                  <a:schemeClr val="tx1"/>
                </a:solidFill>
              </a:rPr>
              <a:t> Принцип оптимизма;</a:t>
            </a:r>
            <a:endParaRPr lang="ru-RU" sz="2800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 startAt="7"/>
            </a:pPr>
            <a:r>
              <a:rPr lang="ru-RU" sz="2800" b="1" dirty="0" smtClean="0">
                <a:solidFill>
                  <a:schemeClr val="tx1"/>
                </a:solidFill>
              </a:rPr>
              <a:t> Принцип </a:t>
            </a:r>
            <a:r>
              <a:rPr lang="ru-RU" sz="2800" b="1" dirty="0">
                <a:solidFill>
                  <a:schemeClr val="tx1"/>
                </a:solidFill>
              </a:rPr>
              <a:t>евангельской </a:t>
            </a:r>
            <a:r>
              <a:rPr lang="ru-RU" sz="2800" b="1" dirty="0" smtClean="0">
                <a:solidFill>
                  <a:schemeClr val="tx1"/>
                </a:solidFill>
              </a:rPr>
              <a:t>простоты;</a:t>
            </a:r>
            <a:endParaRPr lang="ru-RU" sz="2800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 startAt="7"/>
            </a:pPr>
            <a:r>
              <a:rPr lang="ru-RU" sz="2800" b="1" dirty="0" smtClean="0">
                <a:solidFill>
                  <a:schemeClr val="tx1"/>
                </a:solidFill>
              </a:rPr>
              <a:t> Принцип </a:t>
            </a:r>
            <a:r>
              <a:rPr lang="ru-RU" sz="2800" b="1" dirty="0" err="1">
                <a:solidFill>
                  <a:schemeClr val="tx1"/>
                </a:solidFill>
              </a:rPr>
              <a:t>воздавания</a:t>
            </a:r>
            <a:r>
              <a:rPr lang="ru-RU" sz="2800" b="1" dirty="0">
                <a:solidFill>
                  <a:schemeClr val="tx1"/>
                </a:solidFill>
              </a:rPr>
              <a:t> славы </a:t>
            </a:r>
            <a:r>
              <a:rPr lang="ru-RU" sz="2800" b="1" dirty="0" smtClean="0">
                <a:solidFill>
                  <a:schemeClr val="tx1"/>
                </a:solidFill>
              </a:rPr>
              <a:t>Богу;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0419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556500" cy="1116012"/>
          </a:xfrm>
        </p:spPr>
        <p:txBody>
          <a:bodyPr/>
          <a:lstStyle/>
          <a:p>
            <a:pPr algn="ctr" eaLnBrk="1" hangingPunct="1"/>
            <a:r>
              <a:rPr lang="ru-RU" b="1" dirty="0">
                <a:solidFill>
                  <a:srgbClr val="7030A0"/>
                </a:solidFill>
                <a:latin typeface="Constantia" pitchFamily="18" charset="0"/>
              </a:rPr>
              <a:t>ПУТИ РОСТА ЦЕРКВИ</a:t>
            </a:r>
            <a:r>
              <a:rPr lang="ru-RU" b="1" dirty="0">
                <a:solidFill>
                  <a:srgbClr val="663366"/>
                </a:solidFill>
                <a:latin typeface="Constantia" pitchFamily="18" charset="0"/>
              </a:rPr>
              <a:t/>
            </a:r>
            <a:br>
              <a:rPr lang="ru-RU" b="1" dirty="0">
                <a:solidFill>
                  <a:srgbClr val="663366"/>
                </a:solidFill>
                <a:latin typeface="Constantia" pitchFamily="18" charset="0"/>
              </a:rPr>
            </a:br>
            <a:r>
              <a:rPr lang="uk-UA" b="1" dirty="0">
                <a:solidFill>
                  <a:srgbClr val="663366"/>
                </a:solidFill>
                <a:latin typeface="Constantia" pitchFamily="18" charset="0"/>
              </a:rPr>
              <a:t>І.</a:t>
            </a:r>
            <a:r>
              <a:rPr lang="ru-RU" b="1" dirty="0">
                <a:solidFill>
                  <a:srgbClr val="663366"/>
                </a:solidFill>
                <a:latin typeface="Constantia" pitchFamily="18" charset="0"/>
              </a:rPr>
              <a:t> </a:t>
            </a:r>
            <a:r>
              <a:rPr lang="ru-RU" b="1" dirty="0" err="1">
                <a:solidFill>
                  <a:srgbClr val="663366"/>
                </a:solidFill>
                <a:latin typeface="Constantia" pitchFamily="18" charset="0"/>
              </a:rPr>
              <a:t>Экклезиологический</a:t>
            </a:r>
            <a:r>
              <a:rPr lang="ru-RU" b="1" dirty="0">
                <a:solidFill>
                  <a:srgbClr val="663366"/>
                </a:solidFill>
                <a:latin typeface="Constantia" pitchFamily="18" charset="0"/>
              </a:rPr>
              <a:t> аспект</a:t>
            </a:r>
            <a:endParaRPr lang="pt-BR" b="1" dirty="0" smtClean="0">
              <a:latin typeface="Constantia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652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41837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spc="300" dirty="0" smtClean="0">
                <a:solidFill>
                  <a:schemeClr val="tx1"/>
                </a:solidFill>
                <a:latin typeface="Constantia" pitchFamily="18" charset="0"/>
                <a:ea typeface="+mj-ea"/>
                <a:cs typeface="+mj-cs"/>
              </a:rPr>
              <a:t>РЕЗУЛЬТАТЫ </a:t>
            </a:r>
            <a:r>
              <a:rPr lang="ru-RU" sz="2800" b="1" spc="300" dirty="0">
                <a:solidFill>
                  <a:schemeClr val="tx1"/>
                </a:solidFill>
                <a:latin typeface="Constantia" pitchFamily="18" charset="0"/>
                <a:ea typeface="+mj-ea"/>
                <a:cs typeface="+mj-cs"/>
              </a:rPr>
              <a:t>И ПЛОДЫ</a:t>
            </a:r>
          </a:p>
          <a:p>
            <a:pPr lvl="0"/>
            <a:r>
              <a:rPr lang="ru-RU" sz="2800" dirty="0" smtClean="0"/>
              <a:t> «</a:t>
            </a:r>
            <a:r>
              <a:rPr lang="ru-RU" sz="2800" dirty="0"/>
              <a:t>И находясь </a:t>
            </a:r>
            <a:r>
              <a:rPr lang="ru-RU" sz="2800" i="1" dirty="0"/>
              <a:t>в любви</a:t>
            </a:r>
            <a:r>
              <a:rPr lang="ru-RU" sz="2800" dirty="0"/>
              <a:t> у всего народа» (47).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«Господь </a:t>
            </a:r>
            <a:r>
              <a:rPr lang="ru-RU" sz="2800" dirty="0"/>
              <a:t>же </a:t>
            </a:r>
            <a:r>
              <a:rPr lang="ru-RU" sz="2800" i="1" dirty="0"/>
              <a:t>ежедневно</a:t>
            </a:r>
            <a:r>
              <a:rPr lang="ru-RU" sz="2800" dirty="0"/>
              <a:t> прилагал спасаемых к Церкви» (47). </a:t>
            </a:r>
          </a:p>
          <a:p>
            <a:r>
              <a:rPr lang="ru-RU" sz="2800" dirty="0" smtClean="0"/>
              <a:t> Вследствие </a:t>
            </a:r>
            <a:r>
              <a:rPr lang="ru-RU" sz="2800" dirty="0"/>
              <a:t>применения церковью вышеизложенных принципов стали массовые крещения по </a:t>
            </a:r>
            <a:r>
              <a:rPr lang="ru-RU" sz="2800" b="1" dirty="0"/>
              <a:t>три тысячи </a:t>
            </a:r>
            <a:r>
              <a:rPr lang="ru-RU" sz="2800" dirty="0"/>
              <a:t>людей (2:41), </a:t>
            </a:r>
            <a:r>
              <a:rPr lang="ru-RU" sz="2800" dirty="0" smtClean="0"/>
              <a:t> </a:t>
            </a:r>
            <a:r>
              <a:rPr lang="ru-RU" sz="2800" b="1" dirty="0" smtClean="0"/>
              <a:t>пять </a:t>
            </a:r>
            <a:r>
              <a:rPr lang="ru-RU" sz="2800" b="1" dirty="0"/>
              <a:t>тысяч </a:t>
            </a:r>
            <a:r>
              <a:rPr lang="ru-RU" sz="2800" dirty="0"/>
              <a:t>(4:4), и что самое главное: «И церкви </a:t>
            </a:r>
            <a:r>
              <a:rPr lang="ru-RU" sz="2800" b="1" i="1" dirty="0"/>
              <a:t>утверждались верою </a:t>
            </a:r>
            <a:r>
              <a:rPr lang="ru-RU" sz="2800" dirty="0"/>
              <a:t>и ежедневно </a:t>
            </a:r>
            <a:r>
              <a:rPr lang="ru-RU" sz="2800" b="1" i="1" dirty="0"/>
              <a:t>увеличивались числом</a:t>
            </a:r>
            <a:r>
              <a:rPr lang="ru-RU" sz="2800" dirty="0"/>
              <a:t>» (</a:t>
            </a:r>
            <a:r>
              <a:rPr lang="ru-RU" sz="2800" dirty="0" err="1"/>
              <a:t>Деян</a:t>
            </a:r>
            <a:r>
              <a:rPr lang="ru-RU" sz="2800" dirty="0"/>
              <a:t>. 16:5).</a:t>
            </a:r>
          </a:p>
          <a:p>
            <a:endParaRPr lang="ru-RU" sz="2800" dirty="0">
              <a:latin typeface="Constantia" pitchFamily="18" charset="0"/>
            </a:endParaRPr>
          </a:p>
          <a:p>
            <a:pPr lvl="3" eaLnBrk="1" hangingPunct="1"/>
            <a:endParaRPr lang="pt-BR" dirty="0" smtClean="0">
              <a:latin typeface="Georgia" pitchFamily="18" charset="0"/>
              <a:ea typeface="ＭＳ Ｐゴシック" pitchFamily="34" charset="-128"/>
            </a:endParaRPr>
          </a:p>
          <a:p>
            <a:pPr lvl="2" eaLnBrk="1" hangingPunct="1">
              <a:buFont typeface="Wingdings 2" pitchFamily="18" charset="2"/>
              <a:buNone/>
            </a:pPr>
            <a:endParaRPr lang="pt-BR" dirty="0" smtClean="0">
              <a:latin typeface="Georgia" pitchFamily="18" charset="0"/>
              <a:ea typeface="ＭＳ Ｐゴシック" pitchFamily="34" charset="-128"/>
            </a:endParaRPr>
          </a:p>
        </p:txBody>
      </p:sp>
      <p:sp>
        <p:nvSpPr>
          <p:cNvPr id="60419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556500" cy="1116012"/>
          </a:xfrm>
        </p:spPr>
        <p:txBody>
          <a:bodyPr/>
          <a:lstStyle/>
          <a:p>
            <a:pPr algn="ctr" eaLnBrk="1" hangingPunct="1"/>
            <a:r>
              <a:rPr lang="ru-RU" b="1" dirty="0">
                <a:solidFill>
                  <a:srgbClr val="7030A0"/>
                </a:solidFill>
                <a:latin typeface="Constantia" pitchFamily="18" charset="0"/>
              </a:rPr>
              <a:t>ПУТИ РОСТА ЦЕРКВИ</a:t>
            </a:r>
            <a:br>
              <a:rPr lang="ru-RU" b="1" dirty="0">
                <a:solidFill>
                  <a:srgbClr val="7030A0"/>
                </a:solidFill>
                <a:latin typeface="Constantia" pitchFamily="18" charset="0"/>
              </a:rPr>
            </a:br>
            <a:r>
              <a:rPr lang="uk-UA" b="1" dirty="0">
                <a:solidFill>
                  <a:srgbClr val="7030A0"/>
                </a:solidFill>
                <a:latin typeface="Constantia" pitchFamily="18" charset="0"/>
              </a:rPr>
              <a:t>І.</a:t>
            </a:r>
            <a:r>
              <a:rPr lang="ru-RU" b="1" dirty="0">
                <a:solidFill>
                  <a:srgbClr val="7030A0"/>
                </a:solidFill>
                <a:latin typeface="Constantia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Constantia" pitchFamily="18" charset="0"/>
              </a:rPr>
              <a:t>Экклезиологический</a:t>
            </a:r>
            <a:r>
              <a:rPr lang="ru-RU" b="1" dirty="0">
                <a:solidFill>
                  <a:srgbClr val="7030A0"/>
                </a:solidFill>
                <a:latin typeface="Constantia" pitchFamily="18" charset="0"/>
              </a:rPr>
              <a:t> аспект</a:t>
            </a:r>
            <a:endParaRPr lang="pt-BR" sz="4000" b="1" spc="300" dirty="0" smtClean="0">
              <a:solidFill>
                <a:srgbClr val="7030A0"/>
              </a:solidFill>
              <a:latin typeface="Constantia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652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72816"/>
            <a:ext cx="8712968" cy="4541837"/>
          </a:xfrm>
        </p:spPr>
        <p:txBody>
          <a:bodyPr/>
          <a:lstStyle/>
          <a:p>
            <a:r>
              <a:rPr lang="ru-RU" sz="3200" dirty="0" smtClean="0">
                <a:solidFill>
                  <a:srgbClr val="7030A0"/>
                </a:solidFill>
                <a:latin typeface="Constantia" pitchFamily="18" charset="0"/>
              </a:rPr>
              <a:t>  </a:t>
            </a:r>
            <a:r>
              <a:rPr lang="ru-RU" sz="3600" dirty="0" smtClean="0">
                <a:solidFill>
                  <a:srgbClr val="7030A0"/>
                </a:solidFill>
                <a:latin typeface="Constantia" pitchFamily="18" charset="0"/>
              </a:rPr>
              <a:t>закрепление наставника (пол, возраст, соответствие, кто привел в Церковь);</a:t>
            </a:r>
            <a:endParaRPr lang="ru-RU" sz="3600" dirty="0">
              <a:solidFill>
                <a:srgbClr val="7030A0"/>
              </a:solidFill>
              <a:latin typeface="Constantia" pitchFamily="18" charset="0"/>
            </a:endParaRPr>
          </a:p>
          <a:p>
            <a:pPr marL="0" indent="0"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Constantia" pitchFamily="18" charset="0"/>
              </a:rPr>
              <a:t>СМС КОНТАКТ:</a:t>
            </a:r>
          </a:p>
          <a:p>
            <a:r>
              <a:rPr lang="ru-RU" sz="3600" dirty="0" smtClean="0">
                <a:solidFill>
                  <a:srgbClr val="7030A0"/>
                </a:solidFill>
                <a:latin typeface="Constantia" pitchFamily="18" charset="0"/>
              </a:rPr>
              <a:t> день рождения;</a:t>
            </a:r>
          </a:p>
          <a:p>
            <a:r>
              <a:rPr lang="ru-RU" sz="3600" dirty="0" smtClean="0">
                <a:solidFill>
                  <a:srgbClr val="7030A0"/>
                </a:solidFill>
                <a:latin typeface="Constantia" pitchFamily="18" charset="0"/>
              </a:rPr>
              <a:t> день крещения;</a:t>
            </a:r>
          </a:p>
          <a:p>
            <a:r>
              <a:rPr lang="ru-RU" sz="3600" dirty="0">
                <a:solidFill>
                  <a:srgbClr val="7030A0"/>
                </a:solidFill>
                <a:latin typeface="Constantia" pitchFamily="18" charset="0"/>
              </a:rPr>
              <a:t> </a:t>
            </a:r>
            <a:r>
              <a:rPr lang="ru-RU" sz="3600" dirty="0" smtClean="0">
                <a:solidFill>
                  <a:srgbClr val="7030A0"/>
                </a:solidFill>
                <a:latin typeface="Constantia" pitchFamily="18" charset="0"/>
              </a:rPr>
              <a:t>годовщина брака;</a:t>
            </a:r>
          </a:p>
          <a:p>
            <a:r>
              <a:rPr lang="ru-RU" sz="3600" dirty="0">
                <a:solidFill>
                  <a:srgbClr val="7030A0"/>
                </a:solidFill>
                <a:latin typeface="Constantia" pitchFamily="18" charset="0"/>
              </a:rPr>
              <a:t> приглашения на </a:t>
            </a:r>
            <a:r>
              <a:rPr lang="ru-RU" sz="3600" dirty="0" smtClean="0">
                <a:solidFill>
                  <a:srgbClr val="7030A0"/>
                </a:solidFill>
                <a:latin typeface="Constantia" pitchFamily="18" charset="0"/>
              </a:rPr>
              <a:t>мероприятия.</a:t>
            </a:r>
            <a:endParaRPr lang="pt-BR" sz="3600" dirty="0">
              <a:solidFill>
                <a:srgbClr val="7030A0"/>
              </a:solidFill>
              <a:latin typeface="Constantia" pitchFamily="18" charset="0"/>
            </a:endParaRPr>
          </a:p>
          <a:p>
            <a:pPr lvl="2" eaLnBrk="1" hangingPunct="1">
              <a:buFont typeface="Wingdings 2" pitchFamily="18" charset="2"/>
              <a:buNone/>
            </a:pPr>
            <a:endParaRPr lang="pt-BR" sz="1400" dirty="0" smtClean="0">
              <a:latin typeface="Georgia" pitchFamily="18" charset="0"/>
              <a:ea typeface="ＭＳ Ｐゴシック" pitchFamily="34" charset="-128"/>
            </a:endParaRPr>
          </a:p>
        </p:txBody>
      </p:sp>
      <p:sp>
        <p:nvSpPr>
          <p:cNvPr id="6041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dirty="0">
                <a:solidFill>
                  <a:prstClr val="black"/>
                </a:solidFill>
                <a:latin typeface="Constantia" pitchFamily="18" charset="0"/>
              </a:rPr>
              <a:t>ПУТИ РОСТА ЦЕРКВИ</a:t>
            </a:r>
            <a:r>
              <a:rPr lang="ru-RU" b="1" dirty="0">
                <a:solidFill>
                  <a:srgbClr val="663366"/>
                </a:solidFill>
                <a:latin typeface="Constantia" pitchFamily="18" charset="0"/>
              </a:rPr>
              <a:t/>
            </a:r>
            <a:br>
              <a:rPr lang="ru-RU" b="1" dirty="0">
                <a:solidFill>
                  <a:srgbClr val="663366"/>
                </a:solidFill>
                <a:latin typeface="Constantia" pitchFamily="18" charset="0"/>
              </a:rPr>
            </a:br>
            <a:r>
              <a:rPr lang="uk-UA" b="1" dirty="0">
                <a:solidFill>
                  <a:srgbClr val="663366"/>
                </a:solidFill>
                <a:latin typeface="Constantia" pitchFamily="18" charset="0"/>
              </a:rPr>
              <a:t>І.</a:t>
            </a:r>
            <a:r>
              <a:rPr lang="ru-RU" b="1" dirty="0">
                <a:solidFill>
                  <a:srgbClr val="663366"/>
                </a:solidFill>
                <a:latin typeface="Constantia" pitchFamily="18" charset="0"/>
              </a:rPr>
              <a:t> </a:t>
            </a:r>
            <a:r>
              <a:rPr lang="ru-RU" b="1" dirty="0" err="1">
                <a:solidFill>
                  <a:srgbClr val="663366"/>
                </a:solidFill>
                <a:latin typeface="Constantia" pitchFamily="18" charset="0"/>
              </a:rPr>
              <a:t>Экклезиологический</a:t>
            </a:r>
            <a:r>
              <a:rPr lang="ru-RU" b="1" dirty="0">
                <a:solidFill>
                  <a:srgbClr val="663366"/>
                </a:solidFill>
                <a:latin typeface="Constantia" pitchFamily="18" charset="0"/>
              </a:rPr>
              <a:t> аспект</a:t>
            </a:r>
            <a:endParaRPr lang="pt-BR" b="1" dirty="0" smtClean="0">
              <a:latin typeface="Constantia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676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556500" cy="1116012"/>
          </a:xfrm>
        </p:spPr>
        <p:txBody>
          <a:bodyPr/>
          <a:lstStyle/>
          <a:p>
            <a:pPr algn="ctr"/>
            <a:r>
              <a:rPr lang="ru-RU" sz="2000" b="1" dirty="0"/>
              <a:t> </a:t>
            </a:r>
            <a:r>
              <a:rPr lang="ru-RU" sz="2800" b="1" dirty="0"/>
              <a:t>«Господь есть часть наследия моего и </a:t>
            </a:r>
            <a:r>
              <a:rPr lang="ru-RU" sz="2800" b="1" dirty="0" smtClean="0"/>
              <a:t>                   чаши </a:t>
            </a:r>
            <a:r>
              <a:rPr lang="ru-RU" sz="2800" b="1" dirty="0"/>
              <a:t>моей. Ты держишь жребий мой.</a:t>
            </a:r>
            <a:br>
              <a:rPr lang="ru-RU" sz="2800" b="1" dirty="0"/>
            </a:br>
            <a:r>
              <a:rPr lang="ru-RU" sz="2800" b="1" dirty="0"/>
              <a:t>Межи мои прошли по прекрасным </a:t>
            </a:r>
            <a:r>
              <a:rPr lang="ru-RU" sz="2800" b="1" dirty="0" smtClean="0"/>
              <a:t>местам» (</a:t>
            </a:r>
            <a:r>
              <a:rPr lang="ru-RU" sz="2800" b="1" dirty="0" err="1"/>
              <a:t>Пс</a:t>
            </a:r>
            <a:r>
              <a:rPr lang="ru-RU" sz="2800" b="1" dirty="0" smtClean="0"/>
              <a:t>. 15:5, 6</a:t>
            </a:r>
            <a:r>
              <a:rPr lang="ru-RU" sz="2800" b="1" dirty="0"/>
              <a:t>)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 descr="E:\!!!ФОТО\!!!!ЗНАКОМЫЕ И ДРУЗЬЯ\kk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40" y="2636912"/>
            <a:ext cx="8007765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26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064896" cy="1116012"/>
          </a:xfrm>
        </p:spPr>
        <p:txBody>
          <a:bodyPr/>
          <a:lstStyle/>
          <a:p>
            <a:pPr algn="ctr"/>
            <a:r>
              <a:rPr lang="uk-UA" sz="4000" b="1" dirty="0" err="1" smtClean="0"/>
              <a:t>Посещение</a:t>
            </a:r>
            <a:r>
              <a:rPr lang="uk-UA" sz="4000" b="1" dirty="0" smtClean="0"/>
              <a:t> </a:t>
            </a:r>
            <a:r>
              <a:rPr lang="uk-UA" sz="4000" b="1" dirty="0" err="1" smtClean="0"/>
              <a:t>активн</a:t>
            </a:r>
            <a:r>
              <a:rPr lang="ru-RU" sz="4000" b="1" dirty="0"/>
              <a:t>ы</a:t>
            </a:r>
            <a:r>
              <a:rPr lang="uk-UA" sz="4000" b="1" dirty="0" smtClean="0"/>
              <a:t>х </a:t>
            </a:r>
            <a:br>
              <a:rPr lang="uk-UA" sz="4000" b="1" dirty="0" smtClean="0"/>
            </a:br>
            <a:r>
              <a:rPr lang="uk-UA" sz="4000" b="1" dirty="0" err="1" smtClean="0"/>
              <a:t>членов</a:t>
            </a:r>
            <a:r>
              <a:rPr lang="uk-UA" sz="4000" b="1" dirty="0" smtClean="0"/>
              <a:t> Церкви</a:t>
            </a:r>
            <a:endParaRPr lang="ru-RU" sz="4000" b="1" dirty="0"/>
          </a:p>
        </p:txBody>
      </p:sp>
      <p:pic>
        <p:nvPicPr>
          <p:cNvPr id="3074" name="Picture 2" descr="E:\!!!ФОТО\Ямская- Киев-1 05.11.16-ДУХОВИЙ-КОНЦЕРТ\ДХ06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147" y="1981200"/>
            <a:ext cx="2901155" cy="414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350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467544" y="5085184"/>
            <a:ext cx="6191250" cy="833437"/>
          </a:xfrm>
        </p:spPr>
        <p:txBody>
          <a:bodyPr>
            <a:noAutofit/>
          </a:bodyPr>
          <a:lstStyle/>
          <a:p>
            <a:pPr algn="ctr"/>
            <a:r>
              <a:rPr lang="ru-RU" sz="3600" b="1" spc="300" dirty="0" err="1" smtClean="0">
                <a:latin typeface="Constantia" pitchFamily="18" charset="0"/>
              </a:rPr>
              <a:t>ІІ</a:t>
            </a:r>
            <a:r>
              <a:rPr lang="ru-RU" sz="3600" b="1" spc="300" dirty="0" smtClean="0">
                <a:latin typeface="Constantia" pitchFamily="18" charset="0"/>
              </a:rPr>
              <a:t>. ЛИТУРГИЧЕСКИЙ </a:t>
            </a:r>
            <a:r>
              <a:rPr lang="ru-RU" sz="3600" b="1" spc="300" dirty="0">
                <a:latin typeface="Constantia" pitchFamily="18" charset="0"/>
              </a:rPr>
              <a:t>АСПЕКТ</a:t>
            </a:r>
          </a:p>
        </p:txBody>
      </p:sp>
      <p:sp>
        <p:nvSpPr>
          <p:cNvPr id="54275" name="Text Placeholder 3"/>
          <p:cNvSpPr>
            <a:spLocks noGrp="1"/>
          </p:cNvSpPr>
          <p:nvPr>
            <p:ph type="body" sz="half" idx="2"/>
          </p:nvPr>
        </p:nvSpPr>
        <p:spPr>
          <a:xfrm>
            <a:off x="467544" y="6309320"/>
            <a:ext cx="6191250" cy="885825"/>
          </a:xfrm>
        </p:spPr>
        <p:txBody>
          <a:bodyPr/>
          <a:lstStyle/>
          <a:p>
            <a:pPr eaLnBrk="1" hangingPunct="1"/>
            <a:r>
              <a:rPr lang="ru-RU" b="1" dirty="0" smtClean="0"/>
              <a:t> 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503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Constantia" pitchFamily="18" charset="0"/>
              </a:rPr>
              <a:t>ПРОГРАММА БОГОСЛУЖЕНИЯ</a:t>
            </a:r>
            <a:endParaRPr lang="ru-RU" b="1" dirty="0">
              <a:latin typeface="Constantia" pitchFamily="18" charset="0"/>
            </a:endParaRPr>
          </a:p>
        </p:txBody>
      </p:sp>
      <p:pic>
        <p:nvPicPr>
          <p:cNvPr id="12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0768"/>
            <a:ext cx="8640960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850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Constantia" pitchFamily="18" charset="0"/>
              </a:rPr>
              <a:t>УСТНЫЕ ОБЪЯВЛЕНИЯ</a:t>
            </a:r>
            <a:endParaRPr lang="ru-RU" b="1" dirty="0">
              <a:latin typeface="Constantia" pitchFamily="18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84784"/>
            <a:ext cx="7200800" cy="55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26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Constantia" pitchFamily="18" charset="0"/>
              </a:rPr>
              <a:t>БОГОСЛУЖЕНИЕ БЛАГОСЛОВЕНИЯ ДЕТЕЙ</a:t>
            </a:r>
            <a:endParaRPr lang="ru-RU" b="1" dirty="0">
              <a:latin typeface="Constantia" pitchFamily="18" charset="0"/>
            </a:endParaRPr>
          </a:p>
        </p:txBody>
      </p:sp>
      <p:pic>
        <p:nvPicPr>
          <p:cNvPr id="5" name="Picture 2" descr="E:\!!!ФОТО\!!!!ЗНАКОМЫЕ И ДРУЗЬЯ\image (159)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964" y="1981200"/>
            <a:ext cx="6223522" cy="414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929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556500" cy="1116012"/>
          </a:xfrm>
        </p:spPr>
        <p:txBody>
          <a:bodyPr/>
          <a:lstStyle/>
          <a:p>
            <a:pPr algn="ctr"/>
            <a:r>
              <a:rPr lang="ru-RU" b="1" dirty="0" smtClean="0">
                <a:latin typeface="Constantia" pitchFamily="18" charset="0"/>
              </a:rPr>
              <a:t>БОГОСЛУЖЕНИЕ ВОПРОСОВ </a:t>
            </a:r>
            <a:br>
              <a:rPr lang="ru-RU" b="1" dirty="0" smtClean="0">
                <a:latin typeface="Constantia" pitchFamily="18" charset="0"/>
              </a:rPr>
            </a:br>
            <a:r>
              <a:rPr lang="ru-RU" b="1" dirty="0" smtClean="0">
                <a:latin typeface="Constantia" pitchFamily="18" charset="0"/>
              </a:rPr>
              <a:t>И ОТВЕТОВ</a:t>
            </a:r>
            <a:br>
              <a:rPr lang="ru-RU" b="1" dirty="0" smtClean="0">
                <a:latin typeface="Constantia" pitchFamily="18" charset="0"/>
              </a:rPr>
            </a:br>
            <a:r>
              <a:rPr lang="en-US" b="1" dirty="0">
                <a:latin typeface="Constantia" pitchFamily="18" charset="0"/>
              </a:rPr>
              <a:t>http://yamskaya70.kiev.ua/video/voprosyi-i-otvetyi.html</a:t>
            </a:r>
            <a:endParaRPr lang="ru-RU" b="1" dirty="0">
              <a:latin typeface="Constantia" pitchFamily="18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564904"/>
            <a:ext cx="5383546" cy="414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311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323528" y="5301208"/>
            <a:ext cx="6264696" cy="833437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3200" b="1" dirty="0" err="1" smtClean="0">
                <a:latin typeface="Constantia" pitchFamily="18" charset="0"/>
              </a:rPr>
              <a:t>ІІІ</a:t>
            </a:r>
            <a:r>
              <a:rPr lang="ru-RU" sz="3200" b="1" dirty="0" smtClean="0">
                <a:latin typeface="Constantia" pitchFamily="18" charset="0"/>
              </a:rPr>
              <a:t>. </a:t>
            </a:r>
            <a:r>
              <a:rPr lang="ru-RU" sz="3200" b="1" dirty="0" err="1" smtClean="0">
                <a:latin typeface="Constantia" pitchFamily="18" charset="0"/>
              </a:rPr>
              <a:t>МИССИОЛОГИЧЕСКИЙ</a:t>
            </a:r>
            <a:r>
              <a:rPr lang="ru-RU" sz="3200" b="1" dirty="0" smtClean="0">
                <a:latin typeface="Constantia" pitchFamily="18" charset="0"/>
              </a:rPr>
              <a:t> </a:t>
            </a:r>
            <a:r>
              <a:rPr lang="ru-RU" sz="3200" b="1" dirty="0">
                <a:latin typeface="Constantia" pitchFamily="18" charset="0"/>
              </a:rPr>
              <a:t>АСПЕКТ</a:t>
            </a:r>
            <a:endParaRPr lang="en-US" sz="3600" b="1" dirty="0" smtClean="0">
              <a:latin typeface="Constantia" pitchFamily="18" charset="0"/>
            </a:endParaRPr>
          </a:p>
        </p:txBody>
      </p:sp>
      <p:sp>
        <p:nvSpPr>
          <p:cNvPr id="54275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68" y="6858000"/>
            <a:ext cx="6191250" cy="885825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9218" name="Picture 2" descr="C:\Users\Игорь\Desktop\slide_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0" b="623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0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323528" y="5301208"/>
            <a:ext cx="8568952" cy="833437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3200" b="1" dirty="0" err="1" smtClean="0">
                <a:latin typeface="Constantia" pitchFamily="18" charset="0"/>
              </a:rPr>
              <a:t>МИССИОЛОГИЧЕСКИЙ</a:t>
            </a:r>
            <a:r>
              <a:rPr lang="ru-RU" sz="3200" b="1" dirty="0" smtClean="0">
                <a:latin typeface="Constantia" pitchFamily="18" charset="0"/>
              </a:rPr>
              <a:t> </a:t>
            </a:r>
            <a:r>
              <a:rPr lang="ru-RU" sz="3200" b="1" dirty="0">
                <a:latin typeface="Constantia" pitchFamily="18" charset="0"/>
              </a:rPr>
              <a:t>АСПЕКТ</a:t>
            </a:r>
            <a:endParaRPr lang="en-US" sz="3600" b="1" dirty="0" smtClean="0">
              <a:latin typeface="Constantia" pitchFamily="18" charset="0"/>
            </a:endParaRPr>
          </a:p>
        </p:txBody>
      </p:sp>
      <p:sp>
        <p:nvSpPr>
          <p:cNvPr id="54275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68" y="6858000"/>
            <a:ext cx="6191250" cy="885825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6" name="Picture 2" descr="C:\Users\Игорь\Desktop\plant_growth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" r="1426"/>
          <a:stretch>
            <a:fillRect/>
          </a:stretch>
        </p:blipFill>
        <p:spPr bwMode="auto">
          <a:xfrm>
            <a:off x="277813" y="228600"/>
            <a:ext cx="8615362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357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916540" cy="1116012"/>
          </a:xfrm>
        </p:spPr>
        <p:txBody>
          <a:bodyPr/>
          <a:lstStyle/>
          <a:p>
            <a:pPr algn="ctr"/>
            <a:r>
              <a:rPr lang="ru-RU" sz="4000" b="1" dirty="0">
                <a:solidFill>
                  <a:prstClr val="black"/>
                </a:solidFill>
                <a:latin typeface="Constantia" pitchFamily="18" charset="0"/>
              </a:rPr>
              <a:t>ПУТИ РОСТА ЦЕРКВИ</a:t>
            </a:r>
            <a:r>
              <a:rPr lang="ru-RU" sz="4000" b="1" dirty="0">
                <a:solidFill>
                  <a:srgbClr val="663366"/>
                </a:solidFill>
                <a:latin typeface="Constantia" pitchFamily="18" charset="0"/>
              </a:rPr>
              <a:t/>
            </a:r>
            <a:br>
              <a:rPr lang="ru-RU" sz="4000" b="1" dirty="0">
                <a:solidFill>
                  <a:srgbClr val="663366"/>
                </a:solidFill>
                <a:latin typeface="Constantia" pitchFamily="18" charset="0"/>
              </a:rPr>
            </a:br>
            <a:r>
              <a:rPr lang="uk-UA" sz="4000" b="1" dirty="0">
                <a:solidFill>
                  <a:srgbClr val="663366"/>
                </a:solidFill>
                <a:latin typeface="Constantia" pitchFamily="18" charset="0"/>
              </a:rPr>
              <a:t>І.</a:t>
            </a:r>
            <a:r>
              <a:rPr lang="ru-RU" sz="4000" b="1" dirty="0">
                <a:solidFill>
                  <a:srgbClr val="663366"/>
                </a:solidFill>
                <a:latin typeface="Constantia" pitchFamily="18" charset="0"/>
              </a:rPr>
              <a:t> </a:t>
            </a:r>
            <a:r>
              <a:rPr lang="ru-RU" sz="4000" b="1" dirty="0" err="1" smtClean="0">
                <a:solidFill>
                  <a:srgbClr val="663366"/>
                </a:solidFill>
                <a:latin typeface="Constantia" pitchFamily="18" charset="0"/>
              </a:rPr>
              <a:t>Миссиологический</a:t>
            </a:r>
            <a:r>
              <a:rPr lang="ru-RU" sz="4000" b="1" dirty="0" smtClean="0">
                <a:solidFill>
                  <a:srgbClr val="663366"/>
                </a:solidFill>
                <a:latin typeface="Constantia" pitchFamily="18" charset="0"/>
              </a:rPr>
              <a:t> аспект</a:t>
            </a:r>
            <a:r>
              <a:rPr lang="ru-RU" sz="4000" b="1" dirty="0" smtClean="0">
                <a:latin typeface="Constantia" pitchFamily="18" charset="0"/>
              </a:rPr>
              <a:t/>
            </a:r>
            <a:br>
              <a:rPr lang="ru-RU" sz="4000" b="1" dirty="0" smtClean="0">
                <a:latin typeface="Constantia" pitchFamily="18" charset="0"/>
              </a:rPr>
            </a:br>
            <a:endParaRPr lang="ru-RU" sz="4000" b="1" dirty="0">
              <a:latin typeface="Constantia" pitchFamily="18" charset="0"/>
            </a:endParaRPr>
          </a:p>
        </p:txBody>
      </p:sp>
      <p:pic>
        <p:nvPicPr>
          <p:cNvPr id="5" name="Picture 2" descr="E:\!!!ФОТО\!!!!ЗНАКОМЫЕ И ДРУЗЬЯ\image (428)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56792"/>
            <a:ext cx="5526617" cy="414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616" y="587727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663366"/>
                </a:solidFill>
                <a:latin typeface="Constantia" pitchFamily="18" charset="0"/>
                <a:ea typeface="+mj-ea"/>
                <a:cs typeface="+mj-cs"/>
              </a:rPr>
              <a:t>СЛУЖЕНИЕ «</a:t>
            </a:r>
            <a:r>
              <a:rPr lang="ru-RU" sz="3600" b="1" dirty="0" err="1">
                <a:solidFill>
                  <a:srgbClr val="663366"/>
                </a:solidFill>
                <a:latin typeface="Constantia" pitchFamily="18" charset="0"/>
                <a:ea typeface="+mj-ea"/>
                <a:cs typeface="+mj-cs"/>
              </a:rPr>
              <a:t>ВАРНАВЫ</a:t>
            </a:r>
            <a:r>
              <a:rPr lang="ru-RU" sz="3600" b="1" dirty="0">
                <a:solidFill>
                  <a:srgbClr val="663366"/>
                </a:solidFill>
                <a:latin typeface="Constantia" pitchFamily="18" charset="0"/>
                <a:ea typeface="+mj-ea"/>
                <a:cs typeface="+mj-cs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19151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ИДУЩИЙ К БОГУ … 60 ЛЕТ</a:t>
            </a:r>
            <a:endParaRPr lang="ru-RU" dirty="0"/>
          </a:p>
        </p:txBody>
      </p:sp>
      <p:pic>
        <p:nvPicPr>
          <p:cNvPr id="4098" name="Picture 2" descr="E:\!!!ФОТО\Ямская- Киев-1 -05.11.16-ДУХОВИЙ-ЮВІЛЕЙ\ДЮ16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809" y="1981200"/>
            <a:ext cx="2901832" cy="414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02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332656"/>
            <a:ext cx="8712968" cy="4541837"/>
          </a:xfrm>
        </p:spPr>
        <p:txBody>
          <a:bodyPr/>
          <a:lstStyle/>
          <a:p>
            <a:pPr marL="0" indent="0">
              <a:buNone/>
            </a:pPr>
            <a:endParaRPr lang="ru-RU" sz="2800" dirty="0" smtClean="0">
              <a:latin typeface="Constantia" pitchFamily="18" charset="0"/>
            </a:endParaRPr>
          </a:p>
          <a:p>
            <a:endParaRPr lang="ru-RU" sz="2800" dirty="0">
              <a:latin typeface="Constantia" pitchFamily="18" charset="0"/>
            </a:endParaRPr>
          </a:p>
          <a:p>
            <a:r>
              <a:rPr lang="ru-RU" sz="3200" dirty="0" smtClean="0">
                <a:latin typeface="Constantia" pitchFamily="18" charset="0"/>
              </a:rPr>
              <a:t> 24 года служения (18 из них – пастором); </a:t>
            </a:r>
          </a:p>
          <a:p>
            <a:r>
              <a:rPr lang="ru-RU" sz="3200" dirty="0" smtClean="0">
                <a:latin typeface="Constantia" pitchFamily="18" charset="0"/>
              </a:rPr>
              <a:t> </a:t>
            </a:r>
            <a:r>
              <a:rPr lang="ru-RU" sz="3200" dirty="0">
                <a:latin typeface="Constantia" pitchFamily="18" charset="0"/>
              </a:rPr>
              <a:t>7 лет – администратор (</a:t>
            </a:r>
            <a:r>
              <a:rPr lang="ru-RU" sz="3200" dirty="0" err="1">
                <a:latin typeface="Constantia" pitchFamily="18" charset="0"/>
              </a:rPr>
              <a:t>Секр</a:t>
            </a:r>
            <a:r>
              <a:rPr lang="ru-RU" sz="3200" dirty="0">
                <a:latin typeface="Constantia" pitchFamily="18" charset="0"/>
              </a:rPr>
              <a:t>. Киевской </a:t>
            </a:r>
            <a:r>
              <a:rPr lang="ru-RU" sz="3200" dirty="0" err="1" smtClean="0">
                <a:latin typeface="Constantia" pitchFamily="18" charset="0"/>
              </a:rPr>
              <a:t>конф-ции</a:t>
            </a:r>
            <a:r>
              <a:rPr lang="ru-RU" sz="3200" dirty="0" smtClean="0">
                <a:latin typeface="Constantia" pitchFamily="18" charset="0"/>
              </a:rPr>
              <a:t>)</a:t>
            </a:r>
          </a:p>
          <a:p>
            <a:r>
              <a:rPr lang="ru-RU" sz="3200" dirty="0">
                <a:latin typeface="Constantia" pitchFamily="18" charset="0"/>
              </a:rPr>
              <a:t> </a:t>
            </a:r>
            <a:r>
              <a:rPr lang="ru-RU" sz="3200" dirty="0" smtClean="0">
                <a:latin typeface="Constantia" pitchFamily="18" charset="0"/>
              </a:rPr>
              <a:t>4 конференции</a:t>
            </a:r>
            <a:r>
              <a:rPr lang="ru-RU" sz="3200" dirty="0">
                <a:latin typeface="Constantia" pitchFamily="18" charset="0"/>
              </a:rPr>
              <a:t>;</a:t>
            </a:r>
            <a:r>
              <a:rPr lang="ru-RU" sz="3200" dirty="0" smtClean="0">
                <a:latin typeface="Constantia" pitchFamily="18" charset="0"/>
              </a:rPr>
              <a:t> </a:t>
            </a:r>
          </a:p>
          <a:p>
            <a:r>
              <a:rPr lang="ru-RU" sz="3200" dirty="0" smtClean="0">
                <a:latin typeface="Constantia" pitchFamily="18" charset="0"/>
              </a:rPr>
              <a:t> 7 переездов; </a:t>
            </a:r>
          </a:p>
          <a:p>
            <a:r>
              <a:rPr lang="ru-RU" sz="3200" dirty="0" smtClean="0">
                <a:latin typeface="Constantia" pitchFamily="18" charset="0"/>
              </a:rPr>
              <a:t> 13 общин;</a:t>
            </a:r>
          </a:p>
          <a:p>
            <a:r>
              <a:rPr lang="ru-RU" sz="3200" dirty="0">
                <a:latin typeface="Constantia" pitchFamily="18" charset="0"/>
              </a:rPr>
              <a:t> </a:t>
            </a:r>
            <a:r>
              <a:rPr lang="ru-RU" sz="3200" dirty="0" smtClean="0">
                <a:latin typeface="Constantia" pitchFamily="18" charset="0"/>
              </a:rPr>
              <a:t>от </a:t>
            </a:r>
            <a:r>
              <a:rPr lang="ru-RU" sz="3200" dirty="0">
                <a:latin typeface="Constantia" pitchFamily="18" charset="0"/>
              </a:rPr>
              <a:t>18 </a:t>
            </a:r>
            <a:r>
              <a:rPr lang="ru-RU" sz="3200" dirty="0" err="1" smtClean="0">
                <a:latin typeface="Constantia" pitchFamily="18" charset="0"/>
              </a:rPr>
              <a:t>чЦ</a:t>
            </a:r>
            <a:r>
              <a:rPr lang="ru-RU" sz="3200" dirty="0" smtClean="0">
                <a:latin typeface="Constantia" pitchFamily="18" charset="0"/>
              </a:rPr>
              <a:t> в </a:t>
            </a:r>
            <a:r>
              <a:rPr lang="ru-RU" sz="3200" dirty="0">
                <a:latin typeface="Constantia" pitchFamily="18" charset="0"/>
              </a:rPr>
              <a:t>селе до 1507 </a:t>
            </a:r>
            <a:r>
              <a:rPr lang="ru-RU" sz="3200" dirty="0" err="1" smtClean="0">
                <a:latin typeface="Constantia" pitchFamily="18" charset="0"/>
              </a:rPr>
              <a:t>чЦ</a:t>
            </a:r>
            <a:r>
              <a:rPr lang="ru-RU" sz="3200" dirty="0" smtClean="0">
                <a:latin typeface="Constantia" pitchFamily="18" charset="0"/>
              </a:rPr>
              <a:t> в </a:t>
            </a:r>
            <a:r>
              <a:rPr lang="ru-RU" sz="3200" dirty="0" err="1" smtClean="0">
                <a:latin typeface="Constantia" pitchFamily="18" charset="0"/>
              </a:rPr>
              <a:t>ЛДЦ</a:t>
            </a:r>
            <a:r>
              <a:rPr lang="en-US" sz="3200" dirty="0">
                <a:latin typeface="Constantia" pitchFamily="18" charset="0"/>
              </a:rPr>
              <a:t>[</a:t>
            </a:r>
            <a:r>
              <a:rPr lang="ru-RU" sz="3200" dirty="0" smtClean="0">
                <a:latin typeface="Constantia" pitchFamily="18" charset="0"/>
              </a:rPr>
              <a:t>Киев</a:t>
            </a:r>
            <a:r>
              <a:rPr lang="en-US" sz="3200" dirty="0">
                <a:latin typeface="Constantia" pitchFamily="18" charset="0"/>
              </a:rPr>
              <a:t>]</a:t>
            </a:r>
            <a:r>
              <a:rPr lang="ru-RU" sz="3200" dirty="0" smtClean="0">
                <a:latin typeface="Constantia" pitchFamily="18" charset="0"/>
              </a:rPr>
              <a:t>).</a:t>
            </a:r>
            <a:endParaRPr lang="ru-RU" sz="3200" dirty="0">
              <a:latin typeface="Constantia" pitchFamily="18" charset="0"/>
            </a:endParaRPr>
          </a:p>
          <a:p>
            <a:endParaRPr lang="ru-RU" sz="2800" dirty="0" smtClean="0">
              <a:latin typeface="Constantia" pitchFamily="18" charset="0"/>
            </a:endParaRPr>
          </a:p>
        </p:txBody>
      </p:sp>
      <p:sp>
        <p:nvSpPr>
          <p:cNvPr id="60419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7556500" cy="1116012"/>
          </a:xfrm>
        </p:spPr>
        <p:txBody>
          <a:bodyPr/>
          <a:lstStyle/>
          <a:p>
            <a:pPr algn="ctr" eaLnBrk="1" hangingPunct="1"/>
            <a:r>
              <a:rPr lang="ru-RU" sz="2800" b="1" spc="300" dirty="0" smtClean="0"/>
              <a:t>ОБЩАЯ СТАТИСТИКА СЛУЖЕНИЯ</a:t>
            </a:r>
            <a:endParaRPr lang="ru-RU" sz="2800" b="1" spc="300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7585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556500" cy="1116012"/>
          </a:xfrm>
        </p:spPr>
        <p:txBody>
          <a:bodyPr/>
          <a:lstStyle/>
          <a:p>
            <a:pPr algn="ctr"/>
            <a:r>
              <a:rPr lang="ru-RU" sz="3200" b="1" dirty="0" smtClean="0">
                <a:latin typeface="Constantia" pitchFamily="18" charset="0"/>
              </a:rPr>
              <a:t>АНОНС ТЕМ </a:t>
            </a:r>
            <a:br>
              <a:rPr lang="ru-RU" sz="3200" b="1" dirty="0" smtClean="0">
                <a:latin typeface="Constantia" pitchFamily="18" charset="0"/>
              </a:rPr>
            </a:br>
            <a:r>
              <a:rPr lang="ru-RU" sz="3200" b="1" dirty="0" smtClean="0">
                <a:latin typeface="Constantia" pitchFamily="18" charset="0"/>
              </a:rPr>
              <a:t>В ПАСТОРСКОМ КЛАССЕ</a:t>
            </a:r>
            <a:endParaRPr lang="ru-RU" sz="3200" b="1" dirty="0">
              <a:latin typeface="Constantia" pitchFamily="18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7583851" cy="5440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756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84188"/>
            <a:ext cx="7803455" cy="1116012"/>
          </a:xfrm>
        </p:spPr>
        <p:txBody>
          <a:bodyPr/>
          <a:lstStyle/>
          <a:p>
            <a:pPr algn="ctr"/>
            <a:r>
              <a:rPr lang="ru-RU" sz="4400" b="1" dirty="0" smtClean="0"/>
              <a:t>ИНТЕРНЕТ-</a:t>
            </a:r>
            <a:r>
              <a:rPr lang="ru-RU" sz="4400" b="1" dirty="0" err="1" smtClean="0"/>
              <a:t>ЕВАНГЕЛИЗМ</a:t>
            </a:r>
            <a:r>
              <a:rPr lang="ru-RU" sz="4800" b="1" dirty="0" smtClean="0"/>
              <a:t>	</a:t>
            </a:r>
            <a:br>
              <a:rPr lang="ru-RU" sz="4800" b="1" dirty="0" smtClean="0"/>
            </a:br>
            <a:r>
              <a:rPr lang="ru-RU" b="1" dirty="0" smtClean="0"/>
              <a:t>Сайт </a:t>
            </a:r>
            <a:r>
              <a:rPr lang="uk-UA" b="1" dirty="0" smtClean="0"/>
              <a:t>І-й об</a:t>
            </a:r>
            <a:r>
              <a:rPr lang="ru-RU" b="1" dirty="0" err="1" smtClean="0"/>
              <a:t>щины</a:t>
            </a:r>
            <a:r>
              <a:rPr lang="uk-UA" b="1" dirty="0" smtClean="0"/>
              <a:t> Церкви </a:t>
            </a:r>
            <a:r>
              <a:rPr lang="uk-UA" b="1" dirty="0" err="1" smtClean="0"/>
              <a:t>АСД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1988840"/>
            <a:ext cx="7730564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599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spc="600" dirty="0" smtClean="0">
                <a:latin typeface="Constantia" pitchFamily="18" charset="0"/>
              </a:rPr>
              <a:t>ОБРАЗОВАТЕЛЬНЫЕ ЦЕНТРЫ</a:t>
            </a:r>
            <a:r>
              <a:rPr lang="ru-RU" b="1" spc="600" dirty="0" smtClean="0">
                <a:latin typeface="Constantia" pitchFamily="18" charset="0"/>
              </a:rPr>
              <a:t/>
            </a:r>
            <a:br>
              <a:rPr lang="ru-RU" b="1" spc="600" dirty="0" smtClean="0">
                <a:latin typeface="Constantia" pitchFamily="18" charset="0"/>
              </a:rPr>
            </a:br>
            <a:r>
              <a:rPr lang="ru-RU" sz="3200" b="1" spc="600" dirty="0" smtClean="0">
                <a:latin typeface="Constantia" pitchFamily="18" charset="0"/>
              </a:rPr>
              <a:t>Выпуск </a:t>
            </a:r>
            <a:r>
              <a:rPr lang="ru-RU" sz="3200" b="1" spc="600" dirty="0" err="1" smtClean="0">
                <a:latin typeface="Constantia" pitchFamily="18" charset="0"/>
              </a:rPr>
              <a:t>КБИ</a:t>
            </a:r>
            <a:endParaRPr lang="ru-RU" sz="3200" b="1" spc="600" dirty="0">
              <a:latin typeface="Constantia" pitchFamily="18" charset="0"/>
            </a:endParaRPr>
          </a:p>
        </p:txBody>
      </p:sp>
      <p:pic>
        <p:nvPicPr>
          <p:cNvPr id="33794" name="Picture 2" descr="E:\!!!ФОТО\Выпуск КБИ-ІІ  13.06.2015\056_06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43" y="1981200"/>
            <a:ext cx="6735564" cy="414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476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000" dirty="0" smtClean="0"/>
              <a:t>КНИГА В</a:t>
            </a:r>
            <a:r>
              <a:rPr lang="ru-RU" sz="4000" dirty="0" smtClean="0"/>
              <a:t>ЫПУСКНИКАМ </a:t>
            </a:r>
            <a:r>
              <a:rPr lang="ru-RU" sz="4000" dirty="0" smtClean="0"/>
              <a:t>КБИ-</a:t>
            </a:r>
            <a:r>
              <a:rPr lang="uk-UA" sz="4000" dirty="0" smtClean="0"/>
              <a:t>І</a:t>
            </a:r>
            <a:endParaRPr lang="ru-RU" sz="4000" dirty="0"/>
          </a:p>
        </p:txBody>
      </p:sp>
      <p:pic>
        <p:nvPicPr>
          <p:cNvPr id="1026" name="Picture 2" descr="D:\АСД\КБИ\Osnovi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862" y="1981200"/>
            <a:ext cx="6317725" cy="414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9981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200" b="1" dirty="0" smtClean="0"/>
              <a:t>КНИГА ДЛЯ В</a:t>
            </a:r>
            <a:r>
              <a:rPr lang="ru-RU" sz="3200" b="1" dirty="0" smtClean="0"/>
              <a:t>Ы</a:t>
            </a:r>
            <a:r>
              <a:rPr lang="uk-UA" sz="3200" b="1" dirty="0" smtClean="0"/>
              <a:t>ПУСКНИКОВ КБИ-ІІ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Igor\Desktop\Screenshot_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7488832" cy="501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3061112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84188"/>
            <a:ext cx="7803455" cy="1116012"/>
          </a:xfrm>
        </p:spPr>
        <p:txBody>
          <a:bodyPr/>
          <a:lstStyle/>
          <a:p>
            <a:pPr algn="ctr"/>
            <a:r>
              <a:rPr lang="ru-RU" sz="4800" b="1" dirty="0" smtClean="0"/>
              <a:t>На базе общины Киев-</a:t>
            </a:r>
            <a:r>
              <a:rPr lang="uk-UA" sz="4800" b="1" dirty="0" smtClean="0"/>
              <a:t>І</a:t>
            </a: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b="1" dirty="0" err="1" smtClean="0"/>
              <a:t>УДЦ</a:t>
            </a:r>
            <a:r>
              <a:rPr lang="ru-RU" sz="4800" b="1" dirty="0" smtClean="0"/>
              <a:t>  «</a:t>
            </a:r>
            <a:r>
              <a:rPr lang="ru-RU" sz="4800" b="1" dirty="0" err="1" smtClean="0"/>
              <a:t>ИХТУС</a:t>
            </a:r>
            <a:r>
              <a:rPr lang="ru-RU" sz="4800" b="1" dirty="0" smtClean="0"/>
              <a:t>»</a:t>
            </a:r>
            <a:endParaRPr lang="ru-RU" sz="4800" b="1" dirty="0"/>
          </a:p>
        </p:txBody>
      </p:sp>
      <p:pic>
        <p:nvPicPr>
          <p:cNvPr id="2050" name="Picture 2" descr="C:\Users\Игорь\Desktop\Screenshot_1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76872"/>
            <a:ext cx="7526485" cy="414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12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663366"/>
                </a:solidFill>
              </a:rPr>
              <a:t>ОПЫТ С ОБЩИНЫ Г.  ЛЬВОВА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030" y="1981734"/>
            <a:ext cx="5087389" cy="4143895"/>
          </a:xfrm>
        </p:spPr>
      </p:pic>
    </p:spTree>
    <p:extLst>
      <p:ext uri="{BB962C8B-B14F-4D97-AF65-F5344CB8AC3E}">
        <p14:creationId xmlns:p14="http://schemas.microsoft.com/office/powerpoint/2010/main" val="218892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ОПЫТ С ОБЩИНЫ Г.  ЛЬВОВА</a:t>
            </a:r>
            <a:endParaRPr lang="ru-RU" b="1" dirty="0"/>
          </a:p>
        </p:txBody>
      </p:sp>
      <p:pic>
        <p:nvPicPr>
          <p:cNvPr id="3076" name="Picture 4" descr="C:\Users\Игорь\Desktop\молод Киев-6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253" y="2316321"/>
            <a:ext cx="5266944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06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КЛАССЫ ПОДГОТОВКИ                      КО КРЕЩЕНИЮ</a:t>
            </a:r>
            <a:endParaRPr lang="ru-RU" b="1" dirty="0"/>
          </a:p>
        </p:txBody>
      </p:sp>
      <p:pic>
        <p:nvPicPr>
          <p:cNvPr id="2052" name="Picture 4" descr="C:\Users\Игорь\Desktop\coCKd7rpJXI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416" y="1981200"/>
            <a:ext cx="5526617" cy="414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76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Книга «Секреты настоящего счастья»</a:t>
            </a:r>
            <a:endParaRPr lang="ru-RU" dirty="0"/>
          </a:p>
        </p:txBody>
      </p:sp>
      <p:pic>
        <p:nvPicPr>
          <p:cNvPr id="4098" name="Picture 2" descr="D:\АСД\!!! КНИГИ\Секреты настоящего счастья5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75" y="1981200"/>
            <a:ext cx="6440699" cy="414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577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Киев-6, 1996-1999 </a:t>
            </a:r>
            <a:endParaRPr lang="ru-RU" b="1" dirty="0"/>
          </a:p>
        </p:txBody>
      </p:sp>
      <p:pic>
        <p:nvPicPr>
          <p:cNvPr id="1027" name="Picture 3" descr="C:\Users\Игорь\Desktop\КОЗЕР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149" y="2230977"/>
            <a:ext cx="5407152" cy="3645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12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84188"/>
            <a:ext cx="7731447" cy="1116012"/>
          </a:xfrm>
        </p:spPr>
        <p:txBody>
          <a:bodyPr/>
          <a:lstStyle/>
          <a:p>
            <a:pPr algn="ctr"/>
            <a:r>
              <a:rPr lang="ru-RU" dirty="0" smtClean="0">
                <a:latin typeface="Constantia" pitchFamily="18" charset="0"/>
              </a:rPr>
              <a:t>Долгосрочные социальные проекты </a:t>
            </a:r>
            <a:br>
              <a:rPr lang="ru-RU" dirty="0" smtClean="0">
                <a:latin typeface="Constantia" pitchFamily="18" charset="0"/>
              </a:rPr>
            </a:br>
            <a:r>
              <a:rPr lang="ru-RU" dirty="0" smtClean="0">
                <a:latin typeface="Constantia" pitchFamily="18" charset="0"/>
              </a:rPr>
              <a:t>с духовным приоритетом</a:t>
            </a:r>
            <a:endParaRPr lang="ru-RU" dirty="0">
              <a:latin typeface="Constantia" pitchFamily="18" charset="0"/>
            </a:endParaRPr>
          </a:p>
        </p:txBody>
      </p:sp>
      <p:pic>
        <p:nvPicPr>
          <p:cNvPr id="31746" name="Picture 2" descr="E:\!!!ФОТО\!ИНТЕРНАТ\ИНТЕРНАТ ВАСИЛЬКОВ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416" y="1981200"/>
            <a:ext cx="5526617" cy="414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61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E:\!!!ФОТО\ИНТЕРНАТ\PET_764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84" y="1981200"/>
            <a:ext cx="6258081" cy="414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24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ДОРОГА К ХРАМУ</a:t>
            </a:r>
            <a:endParaRPr lang="ru-RU" dirty="0"/>
          </a:p>
        </p:txBody>
      </p:sp>
      <p:pic>
        <p:nvPicPr>
          <p:cNvPr id="3074" name="Picture 2" descr="E:\!!!ФОТО\Интернат печать Грицюк Т\13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003" y="1981200"/>
            <a:ext cx="6217444" cy="414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35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БОЛЬШЕ ПРАЗДНИКОВ!</a:t>
            </a:r>
            <a:endParaRPr lang="ru-RU" b="1" dirty="0"/>
          </a:p>
        </p:txBody>
      </p:sp>
      <p:pic>
        <p:nvPicPr>
          <p:cNvPr id="27651" name="Picture 3" descr="D:\АСД\! Київ-І\20151009_20593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416" y="1981200"/>
            <a:ext cx="5526617" cy="414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54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323528" y="5301208"/>
            <a:ext cx="6264696" cy="833437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3200" b="1" dirty="0" err="1" smtClean="0">
                <a:latin typeface="Constantia" pitchFamily="18" charset="0"/>
              </a:rPr>
              <a:t>ІІІ</a:t>
            </a:r>
            <a:r>
              <a:rPr lang="ru-RU" sz="3200" b="1" dirty="0" smtClean="0">
                <a:latin typeface="Constantia" pitchFamily="18" charset="0"/>
              </a:rPr>
              <a:t>. </a:t>
            </a:r>
            <a:r>
              <a:rPr lang="ru-RU" sz="3200" b="1" dirty="0" err="1" smtClean="0">
                <a:latin typeface="Constantia" pitchFamily="18" charset="0"/>
              </a:rPr>
              <a:t>МИССИОЛОГИЧЕСКИЙ</a:t>
            </a:r>
            <a:r>
              <a:rPr lang="ru-RU" sz="3200" b="1" dirty="0" smtClean="0">
                <a:latin typeface="Constantia" pitchFamily="18" charset="0"/>
              </a:rPr>
              <a:t> АСПЕКТ: РОЛЬ ПАСТОРА</a:t>
            </a:r>
            <a:endParaRPr lang="en-US" sz="3600" b="1" dirty="0" smtClean="0">
              <a:latin typeface="Constantia" pitchFamily="18" charset="0"/>
            </a:endParaRPr>
          </a:p>
        </p:txBody>
      </p:sp>
      <p:sp>
        <p:nvSpPr>
          <p:cNvPr id="54275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68" y="6858000"/>
            <a:ext cx="6191250" cy="885825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4100" name="Picture 4" descr="C:\Users\Игорь\Desktop\rainy-day-getty-580x35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" r="2993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32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395536" y="5805264"/>
            <a:ext cx="8352928" cy="833437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2800" b="1" dirty="0">
                <a:latin typeface="Constantia" pitchFamily="18" charset="0"/>
              </a:rPr>
              <a:t> </a:t>
            </a:r>
            <a:r>
              <a:rPr lang="ru-RU" sz="2800" b="1" dirty="0" smtClean="0">
                <a:latin typeface="Constantia" pitchFamily="18" charset="0"/>
              </a:rPr>
              <a:t>«Тогда </a:t>
            </a:r>
            <a:r>
              <a:rPr lang="ru-RU" sz="2800" b="1" dirty="0">
                <a:latin typeface="Constantia" pitchFamily="18" charset="0"/>
              </a:rPr>
              <a:t>двенадцать </a:t>
            </a:r>
            <a:r>
              <a:rPr lang="ru-RU" sz="2800" b="1" dirty="0" smtClean="0">
                <a:latin typeface="Constantia" pitchFamily="18" charset="0"/>
              </a:rPr>
              <a:t>Апостолов, </a:t>
            </a:r>
            <a:r>
              <a:rPr lang="ru-RU" sz="2800" b="1" dirty="0">
                <a:latin typeface="Constantia" pitchFamily="18" charset="0"/>
              </a:rPr>
              <a:t>созвав множество учеников, сказали: нехорошо нам, оставив слово Божие, </a:t>
            </a:r>
            <a:r>
              <a:rPr lang="ru-RU" sz="2800" b="1" dirty="0" err="1">
                <a:latin typeface="Constantia" pitchFamily="18" charset="0"/>
              </a:rPr>
              <a:t>пещись</a:t>
            </a:r>
            <a:r>
              <a:rPr lang="ru-RU" sz="2800" b="1" dirty="0">
                <a:latin typeface="Constantia" pitchFamily="18" charset="0"/>
              </a:rPr>
              <a:t> о </a:t>
            </a:r>
            <a:r>
              <a:rPr lang="ru-RU" sz="2800" b="1" dirty="0" smtClean="0">
                <a:latin typeface="Constantia" pitchFamily="18" charset="0"/>
              </a:rPr>
              <a:t>столах… </a:t>
            </a:r>
            <a:br>
              <a:rPr lang="ru-RU" sz="2800" b="1" dirty="0" smtClean="0">
                <a:latin typeface="Constantia" pitchFamily="18" charset="0"/>
              </a:rPr>
            </a:br>
            <a:r>
              <a:rPr lang="ru-RU" sz="2800" b="1" dirty="0" smtClean="0">
                <a:latin typeface="Constantia" pitchFamily="18" charset="0"/>
              </a:rPr>
              <a:t>А </a:t>
            </a:r>
            <a:r>
              <a:rPr lang="ru-RU" sz="2800" b="1" dirty="0">
                <a:latin typeface="Constantia" pitchFamily="18" charset="0"/>
              </a:rPr>
              <a:t>мы постоянно пребудем в молитве и служении </a:t>
            </a:r>
            <a:r>
              <a:rPr lang="ru-RU" sz="2800" b="1" dirty="0" smtClean="0">
                <a:latin typeface="Constantia" pitchFamily="18" charset="0"/>
              </a:rPr>
              <a:t>слова» (</a:t>
            </a:r>
            <a:r>
              <a:rPr lang="ru-RU" sz="2800" b="1" dirty="0" err="1">
                <a:latin typeface="Constantia" pitchFamily="18" charset="0"/>
              </a:rPr>
              <a:t>Деян</a:t>
            </a:r>
            <a:r>
              <a:rPr lang="ru-RU" sz="2800" b="1" dirty="0" smtClean="0">
                <a:latin typeface="Constantia" pitchFamily="18" charset="0"/>
              </a:rPr>
              <a:t>. 6:2-4</a:t>
            </a:r>
            <a:r>
              <a:rPr lang="ru-RU" sz="2800" b="1" dirty="0">
                <a:latin typeface="Constantia" pitchFamily="18" charset="0"/>
              </a:rPr>
              <a:t>)</a:t>
            </a:r>
            <a:endParaRPr lang="en-US" sz="3200" b="1" dirty="0" smtClean="0">
              <a:latin typeface="Constantia" pitchFamily="18" charset="0"/>
            </a:endParaRPr>
          </a:p>
        </p:txBody>
      </p:sp>
      <p:sp>
        <p:nvSpPr>
          <p:cNvPr id="54275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68" y="6858000"/>
            <a:ext cx="6191250" cy="885825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13314" name="Picture 2" descr="C:\Users\Игорь\Desktop\духовный_рост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0" b="623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0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98475" y="260648"/>
            <a:ext cx="7556500" cy="1339552"/>
          </a:xfrm>
        </p:spPr>
        <p:txBody>
          <a:bodyPr/>
          <a:lstStyle/>
          <a:p>
            <a:pPr algn="ctr"/>
            <a:r>
              <a:rPr lang="ru-RU" b="1" dirty="0" smtClean="0">
                <a:latin typeface="Constantia" pitchFamily="18" charset="0"/>
              </a:rPr>
              <a:t>ИССЛЕДОВАНИЕ </a:t>
            </a:r>
            <a:br>
              <a:rPr lang="ru-RU" b="1" dirty="0" smtClean="0">
                <a:latin typeface="Constantia" pitchFamily="18" charset="0"/>
              </a:rPr>
            </a:br>
            <a:r>
              <a:rPr lang="ru-RU" b="1" dirty="0" smtClean="0">
                <a:latin typeface="Constantia" pitchFamily="18" charset="0"/>
              </a:rPr>
              <a:t>В </a:t>
            </a:r>
            <a:r>
              <a:rPr lang="ru-RU" b="1" dirty="0" smtClean="0">
                <a:latin typeface="Constantia" pitchFamily="18" charset="0"/>
              </a:rPr>
              <a:t>ШТ. </a:t>
            </a:r>
            <a:r>
              <a:rPr lang="ru-RU" b="1" dirty="0" smtClean="0">
                <a:latin typeface="Constantia" pitchFamily="18" charset="0"/>
              </a:rPr>
              <a:t>ТЕННЕСИ </a:t>
            </a:r>
            <a:r>
              <a:rPr lang="ru-RU" b="1" dirty="0" smtClean="0">
                <a:latin typeface="Constantia" pitchFamily="18" charset="0"/>
              </a:rPr>
              <a:t>И ДЖОРДЖИИ</a:t>
            </a:r>
            <a:br>
              <a:rPr lang="ru-RU" b="1" dirty="0" smtClean="0">
                <a:latin typeface="Constantia" pitchFamily="18" charset="0"/>
              </a:rPr>
            </a:br>
            <a:r>
              <a:rPr lang="ru-RU" b="1" dirty="0" smtClean="0">
                <a:latin typeface="Constantia" pitchFamily="18" charset="0"/>
              </a:rPr>
              <a:t>(за 30 лет) 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251520" y="1981200"/>
            <a:ext cx="8424936" cy="4616152"/>
          </a:xfrm>
        </p:spPr>
        <p:txBody>
          <a:bodyPr/>
          <a:lstStyle/>
          <a:p>
            <a:r>
              <a:rPr lang="ru-RU" sz="4000" dirty="0" smtClean="0">
                <a:latin typeface="Constantia" pitchFamily="18" charset="0"/>
                <a:cs typeface="Aparajita" pitchFamily="34" charset="0"/>
              </a:rPr>
              <a:t> Нет прямой </a:t>
            </a:r>
            <a:r>
              <a:rPr lang="ru-RU" sz="4000" dirty="0">
                <a:latin typeface="Constantia" pitchFamily="18" charset="0"/>
                <a:cs typeface="Aparajita" pitchFamily="34" charset="0"/>
              </a:rPr>
              <a:t>связи вложенных денег в </a:t>
            </a:r>
            <a:r>
              <a:rPr lang="ru-RU" sz="4000" dirty="0" err="1">
                <a:latin typeface="Constantia" pitchFamily="18" charset="0"/>
                <a:cs typeface="Aparajita" pitchFamily="34" charset="0"/>
              </a:rPr>
              <a:t>евангелизацию</a:t>
            </a:r>
            <a:r>
              <a:rPr lang="ru-RU" sz="4000" dirty="0">
                <a:latin typeface="Constantia" pitchFamily="18" charset="0"/>
                <a:cs typeface="Aparajita" pitchFamily="34" charset="0"/>
              </a:rPr>
              <a:t> и количеством </a:t>
            </a:r>
            <a:r>
              <a:rPr lang="ru-RU" sz="4000" dirty="0" smtClean="0">
                <a:latin typeface="Constantia" pitchFamily="18" charset="0"/>
                <a:cs typeface="Aparajita" pitchFamily="34" charset="0"/>
              </a:rPr>
              <a:t>крещенных (потери);</a:t>
            </a:r>
          </a:p>
          <a:p>
            <a:r>
              <a:rPr lang="ru-RU" sz="4000" dirty="0">
                <a:latin typeface="Constantia" pitchFamily="18" charset="0"/>
                <a:cs typeface="Aparajita" pitchFamily="34" charset="0"/>
              </a:rPr>
              <a:t> </a:t>
            </a:r>
            <a:r>
              <a:rPr lang="ru-RU" sz="4000" dirty="0" smtClean="0">
                <a:latin typeface="Constantia" pitchFamily="18" charset="0"/>
                <a:cs typeface="Aparajita" pitchFamily="34" charset="0"/>
              </a:rPr>
              <a:t> Есть прямая связь </a:t>
            </a:r>
            <a:r>
              <a:rPr lang="ru-RU" sz="4000" dirty="0">
                <a:latin typeface="Constantia" pitchFamily="18" charset="0"/>
                <a:cs typeface="Aparajita" pitchFamily="34" charset="0"/>
              </a:rPr>
              <a:t>количества пасторов и количеством крещенных </a:t>
            </a:r>
            <a:r>
              <a:rPr lang="ru-RU" sz="4000" dirty="0" smtClean="0">
                <a:latin typeface="Constantia" pitchFamily="18" charset="0"/>
                <a:cs typeface="Aparajita" pitchFamily="34" charset="0"/>
              </a:rPr>
              <a:t> и сохраненных </a:t>
            </a:r>
            <a:r>
              <a:rPr lang="ru-RU" sz="4000" dirty="0" err="1" smtClean="0">
                <a:latin typeface="Constantia" pitchFamily="18" charset="0"/>
                <a:cs typeface="Aparajita" pitchFamily="34" charset="0"/>
              </a:rPr>
              <a:t>члЦ</a:t>
            </a:r>
            <a:r>
              <a:rPr lang="ru-RU" sz="4000" dirty="0" smtClean="0">
                <a:latin typeface="Constantia" pitchFamily="18" charset="0"/>
                <a:cs typeface="Aparajita" pitchFamily="34" charset="0"/>
              </a:rPr>
              <a:t>.</a:t>
            </a:r>
            <a:endParaRPr lang="ru-RU" sz="4000" dirty="0">
              <a:latin typeface="Constantia" pitchFamily="18" charset="0"/>
              <a:cs typeface="Aparajita" pitchFamily="34" charset="0"/>
            </a:endParaRPr>
          </a:p>
          <a:p>
            <a:pPr marL="0" indent="0" algn="r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Д-р Дэвид Пенно, </a:t>
            </a:r>
            <a:r>
              <a:rPr lang="en-US" sz="2400" dirty="0" err="1" smtClean="0">
                <a:solidFill>
                  <a:srgbClr val="C00000"/>
                </a:solidFill>
              </a:rPr>
              <a:t>Dmin</a:t>
            </a:r>
            <a:r>
              <a:rPr lang="en-US" sz="2400" dirty="0" smtClean="0">
                <a:solidFill>
                  <a:srgbClr val="C00000"/>
                </a:solidFill>
              </a:rPr>
              <a:t>, 2012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8468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251520" y="5229200"/>
            <a:ext cx="8496944" cy="833437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3200" b="1" dirty="0" err="1" smtClean="0">
                <a:latin typeface="Constantia" pitchFamily="18" charset="0"/>
              </a:rPr>
              <a:t>ІІІ</a:t>
            </a:r>
            <a:r>
              <a:rPr lang="ru-RU" sz="3200" b="1" dirty="0" smtClean="0">
                <a:latin typeface="Constantia" pitchFamily="18" charset="0"/>
              </a:rPr>
              <a:t>. </a:t>
            </a:r>
            <a:r>
              <a:rPr lang="ru-RU" sz="3200" b="1" dirty="0" err="1" smtClean="0">
                <a:latin typeface="Constantia" pitchFamily="18" charset="0"/>
              </a:rPr>
              <a:t>МИССИОЛОГИЧЕСКИЙ</a:t>
            </a:r>
            <a:r>
              <a:rPr lang="ru-RU" sz="3200" b="1" dirty="0" smtClean="0">
                <a:latin typeface="Constantia" pitchFamily="18" charset="0"/>
              </a:rPr>
              <a:t> </a:t>
            </a:r>
            <a:r>
              <a:rPr lang="ru-RU" sz="3200" b="1" dirty="0">
                <a:latin typeface="Constantia" pitchFamily="18" charset="0"/>
              </a:rPr>
              <a:t>АСПЕКТ</a:t>
            </a:r>
            <a:endParaRPr lang="en-US" sz="3600" b="1" dirty="0" smtClean="0">
              <a:latin typeface="Constantia" pitchFamily="18" charset="0"/>
            </a:endParaRPr>
          </a:p>
        </p:txBody>
      </p:sp>
      <p:sp>
        <p:nvSpPr>
          <p:cNvPr id="54275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68" y="6858000"/>
            <a:ext cx="6191250" cy="885825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11266" name="Picture 2" descr="C:\Users\Игорь\Desktop\14-05-20-michael-berg-spiritual-movement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2" r="7162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0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51520" y="5229200"/>
            <a:ext cx="8587680" cy="93345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/>
              <a:t>СПАСИБО ЗА ВНИМАНИЕ!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155841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pc="300" dirty="0" smtClean="0"/>
              <a:t>І-й ПАСТОР </a:t>
            </a:r>
            <a:r>
              <a:rPr lang="uk-UA" spc="300" dirty="0" err="1" smtClean="0"/>
              <a:t>УГИ</a:t>
            </a:r>
            <a:r>
              <a:rPr lang="uk-UA" spc="300" dirty="0" smtClean="0"/>
              <a:t> (1999-2002)</a:t>
            </a:r>
            <a:endParaRPr lang="ru-RU" spc="300" dirty="0"/>
          </a:p>
        </p:txBody>
      </p:sp>
      <p:pic>
        <p:nvPicPr>
          <p:cNvPr id="5" name="Picture 2" descr="E:\!!!ФОТО\!!! СЕМЬЯ\Буч ВГ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909" y="2244693"/>
            <a:ext cx="5437632" cy="361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44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84188"/>
            <a:ext cx="7947471" cy="1116012"/>
          </a:xfrm>
        </p:spPr>
        <p:txBody>
          <a:bodyPr/>
          <a:lstStyle/>
          <a:p>
            <a:pPr algn="ctr"/>
            <a:r>
              <a:rPr lang="uk-UA" sz="3200" spc="300" dirty="0" smtClean="0"/>
              <a:t>Б</a:t>
            </a:r>
            <a:r>
              <a:rPr lang="ru-RU" sz="3200" spc="300" dirty="0" err="1" smtClean="0"/>
              <a:t>ывший</a:t>
            </a:r>
            <a:r>
              <a:rPr lang="ru-RU" sz="3200" spc="300" dirty="0" smtClean="0"/>
              <a:t> Храм францисканцев – </a:t>
            </a:r>
            <a:r>
              <a:rPr lang="ru-RU" sz="3000" spc="300" dirty="0" smtClean="0"/>
              <a:t>Церковь АСД в г. Львове (2002-2004)</a:t>
            </a:r>
            <a:endParaRPr lang="ru-RU" sz="3000" spc="3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341" y="1981200"/>
            <a:ext cx="5088768" cy="4144963"/>
          </a:xfrm>
        </p:spPr>
      </p:pic>
    </p:spTree>
    <p:extLst>
      <p:ext uri="{BB962C8B-B14F-4D97-AF65-F5344CB8AC3E}">
        <p14:creationId xmlns:p14="http://schemas.microsoft.com/office/powerpoint/2010/main" val="286405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!!!ФОТО\Храм на Подоле\11057390_888113484603796_2628255271648480559_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224" y="1772816"/>
            <a:ext cx="54180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Храм на Подоле, г. Киев (2004-2007)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787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7556500" cy="1116012"/>
          </a:xfrm>
        </p:spPr>
        <p:txBody>
          <a:bodyPr/>
          <a:lstStyle/>
          <a:p>
            <a:pPr algn="ctr"/>
            <a:r>
              <a:rPr lang="ru-RU" sz="3200" dirty="0" smtClean="0"/>
              <a:t>ЛЕВОБЕРЕЖНЫЙ ДУХОВНЫЙ ЦЕНТР</a:t>
            </a:r>
            <a:br>
              <a:rPr lang="ru-RU" sz="3200" dirty="0" smtClean="0"/>
            </a:br>
            <a:r>
              <a:rPr lang="ru-RU" sz="3200" dirty="0" smtClean="0"/>
              <a:t>(2007-2010)</a:t>
            </a:r>
            <a:endParaRPr lang="ru-RU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389" y="2188144"/>
            <a:ext cx="4968671" cy="373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0905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5" name="Picture 2" descr="E:\!!!ФОТО\ЯМСКАЯ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95736" y="1268760"/>
            <a:ext cx="4032448" cy="537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39552" y="404664"/>
            <a:ext cx="7558960" cy="774700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chemeClr val="accent1"/>
                </a:solidFill>
              </a:rPr>
              <a:t>ХРАМ НА ЯМСКОЙ (г. </a:t>
            </a:r>
            <a:r>
              <a:rPr lang="ru-RU" sz="3200" dirty="0" smtClean="0">
                <a:solidFill>
                  <a:schemeClr val="accent1"/>
                </a:solidFill>
              </a:rPr>
              <a:t>Киев, с 2014 г.)</a:t>
            </a:r>
            <a:endParaRPr lang="ru-RU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74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dvantage">
  <a:themeElements>
    <a:clrScheme name="Ad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Advantage">
  <a:themeElements>
    <a:clrScheme name="Ad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1806</TotalTime>
  <Words>2010</Words>
  <Application>Microsoft Office PowerPoint</Application>
  <PresentationFormat>Экран (4:3)</PresentationFormat>
  <Paragraphs>332</Paragraphs>
  <Slides>48</Slides>
  <Notes>45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48</vt:i4>
      </vt:variant>
    </vt:vector>
  </HeadingPairs>
  <TitlesOfParts>
    <vt:vector size="50" baseType="lpstr">
      <vt:lpstr>Advantage</vt:lpstr>
      <vt:lpstr>1_Advantage</vt:lpstr>
      <vt:lpstr>ПУТИ РОСТА ЦЕРКВИ АДВЕНТИСТОВ СЕДЬМОГО ДНЯ В ЕВРО-АЗИАТСКОМ ДИВИЗИОНЕ</vt:lpstr>
      <vt:lpstr> «Господь есть часть наследия моего и                    чаши моей. Ты держишь жребий мой. Межи мои прошли по прекрасным местам» (Пс. 15:5, 6)</vt:lpstr>
      <vt:lpstr>ОБЩАЯ СТАТИСТИКА СЛУЖЕНИЯ</vt:lpstr>
      <vt:lpstr>Киев-6, 1996-1999 </vt:lpstr>
      <vt:lpstr>І-й ПАСТОР УГИ (1999-2002)</vt:lpstr>
      <vt:lpstr>Бывший Храм францисканцев – Церковь АСД в г. Львове (2002-2004)</vt:lpstr>
      <vt:lpstr>Храм на Подоле, г. Киев (2004-2007)</vt:lpstr>
      <vt:lpstr>ЛЕВОБЕРЕЖНЫЙ ДУХОВНЫЙ ЦЕНТР (2007-2010)</vt:lpstr>
      <vt:lpstr> </vt:lpstr>
      <vt:lpstr>КРЕЩЕНИЕ, ЛДЦ,  г. Киев, сентябрь 2017</vt:lpstr>
      <vt:lpstr>Презентация PowerPoint</vt:lpstr>
      <vt:lpstr>Презентация PowerPoint</vt:lpstr>
      <vt:lpstr>ПУТИ РОСТА ЦЕРКВИ АДВЕНТИСТОВ СЕДЬМОГО ДНЯ В ЕВРО-АЗИАТСКОМ ДИВИЗИОНЕ</vt:lpstr>
      <vt:lpstr>   І.  ЭККЛЕЗИОЛОГИЧЕСКИЙ АСПЕКТ ІІ. ЛИТУРГИЧЕСКИЙ АСПЕКТ ІІІ. МИССИОЛОГИЧЕСКИЙ АСПЕКТ</vt:lpstr>
      <vt:lpstr>   І.  ЭККЛЕЗИОЛОГИЧЕСКИЙ АСПЕКТ </vt:lpstr>
      <vt:lpstr>ПУТИ РОСТА ЦЕРКВИ І. Экклезиологический аспект</vt:lpstr>
      <vt:lpstr>ПУТИ РОСТА ЦЕРКВИ І. Экклезиологический аспект</vt:lpstr>
      <vt:lpstr>ПУТИ РОСТА ЦЕРКВИ І. Экклезиологический аспект</vt:lpstr>
      <vt:lpstr>ПУТИ РОСТА ЦЕРКВИ І. Экклезиологический аспект</vt:lpstr>
      <vt:lpstr>Посещение активных  членов Церкви</vt:lpstr>
      <vt:lpstr>ІІ. ЛИТУРГИЧЕСКИЙ АСПЕКТ</vt:lpstr>
      <vt:lpstr>ПРОГРАММА БОГОСЛУЖЕНИЯ</vt:lpstr>
      <vt:lpstr>УСТНЫЕ ОБЪЯВЛЕНИЯ</vt:lpstr>
      <vt:lpstr>БОГОСЛУЖЕНИЕ БЛАГОСЛОВЕНИЯ ДЕТЕЙ</vt:lpstr>
      <vt:lpstr>БОГОСЛУЖЕНИЕ ВОПРОСОВ  И ОТВЕТОВ http://yamskaya70.kiev.ua/video/voprosyi-i-otvetyi.html</vt:lpstr>
      <vt:lpstr>ІІІ. МИССИОЛОГИЧЕСКИЙ АСПЕКТ</vt:lpstr>
      <vt:lpstr>МИССИОЛОГИЧЕСКИЙ АСПЕКТ</vt:lpstr>
      <vt:lpstr>ПУТИ РОСТА ЦЕРКВИ І. Миссиологический аспект </vt:lpstr>
      <vt:lpstr>ИДУЩИЙ К БОГУ … 60 ЛЕТ</vt:lpstr>
      <vt:lpstr>АНОНС ТЕМ  В ПАСТОРСКОМ КЛАССЕ</vt:lpstr>
      <vt:lpstr>ИНТЕРНЕТ-ЕВАНГЕЛИЗМ  Сайт І-й общины Церкви АСД</vt:lpstr>
      <vt:lpstr>ОБРАЗОВАТЕЛЬНЫЕ ЦЕНТРЫ Выпуск КБИ</vt:lpstr>
      <vt:lpstr>КНИГА ВЫПУСКНИКАМ КБИ-І</vt:lpstr>
      <vt:lpstr>КНИГА ДЛЯ ВЫПУСКНИКОВ КБИ-ІІ</vt:lpstr>
      <vt:lpstr>На базе общины Киев-І УДЦ  «ИХТУС»</vt:lpstr>
      <vt:lpstr>ОПЫТ С ОБЩИНЫ Г.  ЛЬВОВА</vt:lpstr>
      <vt:lpstr>ОПЫТ С ОБЩИНЫ Г.  ЛЬВОВА</vt:lpstr>
      <vt:lpstr>КЛАССЫ ПОДГОТОВКИ                      КО КРЕЩЕНИЮ</vt:lpstr>
      <vt:lpstr>Книга «Секреты настоящего счастья»</vt:lpstr>
      <vt:lpstr>Долгосрочные социальные проекты  с духовным приоритетом</vt:lpstr>
      <vt:lpstr>Презентация PowerPoint</vt:lpstr>
      <vt:lpstr>ДОРОГА К ХРАМУ</vt:lpstr>
      <vt:lpstr>БОЛЬШЕ ПРАЗДНИКОВ!</vt:lpstr>
      <vt:lpstr>ІІІ. МИССИОЛОГИЧЕСКИЙ АСПЕКТ: РОЛЬ ПАСТОРА</vt:lpstr>
      <vt:lpstr> «Тогда двенадцать Апостолов, созвав множество учеников, сказали: нехорошо нам, оставив слово Божие, пещись о столах…  А мы постоянно пребудем в молитве и служении слова» (Деян. 6:2-4)</vt:lpstr>
      <vt:lpstr>ИССЛЕДОВАНИЕ  В ШТ. ТЕННЕСИ И ДЖОРДЖИИ (за 30 лет) </vt:lpstr>
      <vt:lpstr>ІІІ. МИССИОЛОГИЧЕСКИЙ АСПЕКТ</vt:lpstr>
      <vt:lpstr>СПАСИБО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Игорь</dc:creator>
  <cp:lastModifiedBy>Igor</cp:lastModifiedBy>
  <cp:revision>424</cp:revision>
  <dcterms:created xsi:type="dcterms:W3CDTF">2017-09-28T08:39:29Z</dcterms:created>
  <dcterms:modified xsi:type="dcterms:W3CDTF">2017-10-30T21:35:14Z</dcterms:modified>
</cp:coreProperties>
</file>