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51"/>
  </p:notesMasterIdLst>
  <p:sldIdLst>
    <p:sldId id="259" r:id="rId3"/>
    <p:sldId id="283" r:id="rId4"/>
    <p:sldId id="258" r:id="rId5"/>
    <p:sldId id="320" r:id="rId6"/>
    <p:sldId id="280" r:id="rId7"/>
    <p:sldId id="303" r:id="rId8"/>
    <p:sldId id="299" r:id="rId9"/>
    <p:sldId id="296" r:id="rId10"/>
    <p:sldId id="278" r:id="rId11"/>
    <p:sldId id="294" r:id="rId12"/>
    <p:sldId id="288" r:id="rId13"/>
    <p:sldId id="298" r:id="rId14"/>
    <p:sldId id="304" r:id="rId15"/>
    <p:sldId id="307" r:id="rId16"/>
    <p:sldId id="257" r:id="rId17"/>
    <p:sldId id="300" r:id="rId18"/>
    <p:sldId id="301" r:id="rId19"/>
    <p:sldId id="302" r:id="rId20"/>
    <p:sldId id="308" r:id="rId21"/>
    <p:sldId id="305" r:id="rId22"/>
    <p:sldId id="263" r:id="rId23"/>
    <p:sldId id="279" r:id="rId24"/>
    <p:sldId id="289" r:id="rId25"/>
    <p:sldId id="292" r:id="rId26"/>
    <p:sldId id="312" r:id="rId27"/>
    <p:sldId id="271" r:id="rId28"/>
    <p:sldId id="323" r:id="rId29"/>
    <p:sldId id="324" r:id="rId30"/>
    <p:sldId id="306" r:id="rId31"/>
    <p:sldId id="321" r:id="rId32"/>
    <p:sldId id="309" r:id="rId33"/>
    <p:sldId id="297" r:id="rId34"/>
    <p:sldId id="325" r:id="rId35"/>
    <p:sldId id="327" r:id="rId36"/>
    <p:sldId id="313" r:id="rId37"/>
    <p:sldId id="314" r:id="rId38"/>
    <p:sldId id="310" r:id="rId39"/>
    <p:sldId id="315" r:id="rId40"/>
    <p:sldId id="317" r:id="rId41"/>
    <p:sldId id="295" r:id="rId42"/>
    <p:sldId id="318" r:id="rId43"/>
    <p:sldId id="322" r:id="rId44"/>
    <p:sldId id="293" r:id="rId45"/>
    <p:sldId id="266" r:id="rId46"/>
    <p:sldId id="275" r:id="rId47"/>
    <p:sldId id="326" r:id="rId48"/>
    <p:sldId id="273" r:id="rId49"/>
    <p:sldId id="31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309" autoAdjust="0"/>
  </p:normalViewPr>
  <p:slideViewPr>
    <p:cSldViewPr>
      <p:cViewPr>
        <p:scale>
          <a:sx n="40" d="100"/>
          <a:sy n="4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323A4-CA76-4F46-A00B-981DB34930C0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A730F-BB7C-401F-BCFE-374638D1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1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noProof="0" dirty="0" smtClean="0"/>
              <a:t>Благодарность</a:t>
            </a:r>
            <a:r>
              <a:rPr lang="ru-RU" baseline="0" noProof="0" dirty="0" smtClean="0"/>
              <a:t> за возможность быть на этом уважаемом собрании</a:t>
            </a:r>
          </a:p>
          <a:p>
            <a:endParaRPr lang="ru-RU" baseline="0" noProof="0" dirty="0" smtClean="0"/>
          </a:p>
          <a:p>
            <a:r>
              <a:rPr lang="ru-RU" baseline="0" noProof="0" dirty="0" smtClean="0"/>
              <a:t>Поскольку я защитил Докторскую только  год назад, </a:t>
            </a:r>
          </a:p>
          <a:p>
            <a:r>
              <a:rPr lang="ru-RU" baseline="0" noProof="0" dirty="0" smtClean="0"/>
              <a:t>то </a:t>
            </a:r>
            <a:r>
              <a:rPr lang="ru-RU" baseline="0" noProof="0" dirty="0" smtClean="0"/>
              <a:t>думаю, что приглашен </a:t>
            </a:r>
            <a:r>
              <a:rPr lang="ru-RU" baseline="0" noProof="0" dirty="0" smtClean="0"/>
              <a:t>скорее как </a:t>
            </a:r>
            <a:r>
              <a:rPr lang="ru-RU" noProof="0" dirty="0" smtClean="0"/>
              <a:t>пастор-практик, а не  богослов</a:t>
            </a:r>
          </a:p>
          <a:p>
            <a:endParaRPr lang="ru-RU" noProof="0" dirty="0" smtClean="0"/>
          </a:p>
          <a:p>
            <a:r>
              <a:rPr lang="ru-RU" noProof="0" dirty="0" smtClean="0"/>
              <a:t>Поэтому мой доклад будет касаться не столько богословской сферы, </a:t>
            </a:r>
          </a:p>
          <a:p>
            <a:r>
              <a:rPr lang="ru-RU" noProof="0" dirty="0" smtClean="0"/>
              <a:t>сколько </a:t>
            </a:r>
            <a:r>
              <a:rPr lang="ru-RU" noProof="0" dirty="0" err="1" smtClean="0"/>
              <a:t>экклезиологически</a:t>
            </a:r>
            <a:r>
              <a:rPr lang="ru-RU" noProof="0" dirty="0" smtClean="0"/>
              <a:t> - практической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6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Самую</a:t>
            </a:r>
            <a:r>
              <a:rPr lang="ru-RU" baseline="0" dirty="0" smtClean="0"/>
              <a:t> большую радость ощущаю – когда веду людей ко Христу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7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Крещение</a:t>
            </a:r>
            <a:r>
              <a:rPr lang="uk-UA" dirty="0" smtClean="0"/>
              <a:t>,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ЛДЦ</a:t>
            </a:r>
            <a:r>
              <a:rPr lang="uk-UA" baseline="0" dirty="0" smtClean="0"/>
              <a:t>. 23 </a:t>
            </a:r>
            <a:r>
              <a:rPr lang="uk-UA" baseline="0" dirty="0" err="1" smtClean="0"/>
              <a:t>сентября</a:t>
            </a:r>
            <a:r>
              <a:rPr lang="uk-UA" baseline="0" dirty="0" smtClean="0"/>
              <a:t> </a:t>
            </a:r>
            <a:r>
              <a:rPr lang="uk-UA" baseline="0" dirty="0" smtClean="0"/>
              <a:t>2017 г</a:t>
            </a:r>
            <a:r>
              <a:rPr lang="uk-UA" baseline="0" dirty="0" smtClean="0"/>
              <a:t>. -  6 </a:t>
            </a:r>
            <a:r>
              <a:rPr lang="uk-UA" baseline="0" dirty="0" err="1" smtClean="0"/>
              <a:t>человек</a:t>
            </a:r>
            <a:r>
              <a:rPr lang="uk-UA" baseline="0" dirty="0" smtClean="0"/>
              <a:t> </a:t>
            </a:r>
          </a:p>
          <a:p>
            <a:r>
              <a:rPr lang="uk-UA" baseline="0" dirty="0" err="1" smtClean="0"/>
              <a:t>Крещено</a:t>
            </a:r>
            <a:r>
              <a:rPr lang="uk-UA" baseline="0" dirty="0" smtClean="0"/>
              <a:t> – 70 </a:t>
            </a:r>
            <a:r>
              <a:rPr lang="uk-UA" baseline="0" dirty="0" err="1" smtClean="0"/>
              <a:t>чел</a:t>
            </a:r>
            <a:r>
              <a:rPr lang="uk-UA" baseline="0" dirty="0" smtClean="0"/>
              <a:t>.  за 3 </a:t>
            </a:r>
            <a:r>
              <a:rPr lang="uk-UA" baseline="0" dirty="0" err="1" smtClean="0"/>
              <a:t>года</a:t>
            </a:r>
            <a:r>
              <a:rPr lang="uk-UA" baseline="0" dirty="0" smtClean="0"/>
              <a:t> – без </a:t>
            </a:r>
            <a:r>
              <a:rPr lang="uk-UA" baseline="0" dirty="0" err="1" smtClean="0"/>
              <a:t>больших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ЕП</a:t>
            </a:r>
            <a:endParaRPr lang="uk-UA" baseline="0" dirty="0" smtClean="0"/>
          </a:p>
          <a:p>
            <a:endParaRPr lang="uk-UA" baseline="0" dirty="0" smtClean="0"/>
          </a:p>
          <a:p>
            <a:r>
              <a:rPr lang="uk-UA" baseline="0" dirty="0" smtClean="0"/>
              <a:t>- </a:t>
            </a:r>
            <a:r>
              <a:rPr lang="uk-UA" baseline="0" dirty="0" err="1" smtClean="0"/>
              <a:t>НЕТ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Б</a:t>
            </a:r>
            <a:r>
              <a:rPr lang="uk-UA" b="1" i="1" baseline="0" dirty="0" err="1" smtClean="0"/>
              <a:t>О</a:t>
            </a:r>
            <a:r>
              <a:rPr lang="uk-UA" baseline="0" dirty="0" err="1" smtClean="0"/>
              <a:t>ЛЬШЕГО</a:t>
            </a:r>
            <a:r>
              <a:rPr lang="uk-UA" baseline="0" dirty="0" smtClean="0"/>
              <a:t> </a:t>
            </a:r>
            <a:r>
              <a:rPr lang="uk-UA" baseline="0" dirty="0" err="1" smtClean="0"/>
              <a:t>СЧАСТЬЯ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 детей – </a:t>
            </a:r>
            <a:r>
              <a:rPr lang="ru-RU" dirty="0" err="1" smtClean="0"/>
              <a:t>Назарий</a:t>
            </a:r>
            <a:r>
              <a:rPr lang="ru-RU" dirty="0" smtClean="0"/>
              <a:t> – 23 года –</a:t>
            </a:r>
            <a:r>
              <a:rPr lang="ru-RU" baseline="0" dirty="0" smtClean="0"/>
              <a:t> 2 года как женат и служит пастором.</a:t>
            </a:r>
          </a:p>
          <a:p>
            <a:r>
              <a:rPr lang="ru-RU" baseline="0" dirty="0" smtClean="0"/>
              <a:t>Карина-Ангелина – студентки-филологи </a:t>
            </a:r>
            <a:r>
              <a:rPr lang="ru-RU" baseline="0" dirty="0" err="1" smtClean="0"/>
              <a:t>УГИ</a:t>
            </a:r>
            <a:r>
              <a:rPr lang="ru-RU" baseline="0" dirty="0" smtClean="0"/>
              <a:t>, Тима – 9 </a:t>
            </a:r>
            <a:r>
              <a:rPr lang="ru-RU" baseline="0" dirty="0" err="1" smtClean="0"/>
              <a:t>клас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4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noProof="0" dirty="0" smtClean="0"/>
              <a:t>ІІІ</a:t>
            </a:r>
            <a:r>
              <a:rPr lang="uk-UA" baseline="0" noProof="0" dirty="0" smtClean="0"/>
              <a:t> </a:t>
            </a:r>
            <a:r>
              <a:rPr lang="uk-UA" baseline="0" noProof="0" dirty="0" err="1" smtClean="0"/>
              <a:t>аспекта</a:t>
            </a:r>
            <a:r>
              <a:rPr lang="uk-UA" baseline="0" noProof="0" dirty="0" smtClean="0"/>
              <a:t> (</a:t>
            </a:r>
            <a:r>
              <a:rPr lang="uk-UA" baseline="0" noProof="0" dirty="0" err="1" smtClean="0"/>
              <a:t>след</a:t>
            </a:r>
            <a:r>
              <a:rPr lang="uk-UA" baseline="0" noProof="0" dirty="0" smtClean="0"/>
              <a:t>. слайд)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65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>
                <a:ea typeface="ＭＳ Ｐゴシック" pitchFamily="34" charset="-128"/>
              </a:rPr>
              <a:t>Моя Докторская работа - была посвящена  </a:t>
            </a:r>
            <a:endParaRPr lang="ru-RU" baseline="0" dirty="0" smtClean="0">
              <a:ea typeface="ＭＳ Ｐゴシック" pitchFamily="34" charset="-128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ПРИЧИНЫ ОТСТУПЛЕНИЯ И РЕКОМЕНДАЦИИ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СОХРАНЕНИЮ ЧЛЕНОВ ЦЕРКВИ В КИЕВСКОЙ КОНФЕРЕНЦИИ</a:t>
            </a:r>
          </a:p>
          <a:p>
            <a:pPr eaLnBrk="1" hangingPunct="1">
              <a:spcBef>
                <a:spcPct val="0"/>
              </a:spcBef>
            </a:pPr>
            <a:endParaRPr lang="pt-BR" dirty="0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C9E85D-C583-4E59-AC91-95343ABBE81A}" type="slidenum">
              <a:rPr lang="pt-BR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16</a:t>
            </a:fld>
            <a:endParaRPr lang="pt-BR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C9E85D-C583-4E59-AC91-95343ABBE81A}" type="slidenum">
              <a:rPr lang="pt-BR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17</a:t>
            </a:fld>
            <a:endParaRPr lang="pt-BR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C9E85D-C583-4E59-AC91-95343ABBE81A}" type="slidenum">
              <a:rPr lang="pt-BR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18</a:t>
            </a:fld>
            <a:endParaRPr lang="pt-BR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>
                <a:latin typeface="Constantia" pitchFamily="18" charset="0"/>
              </a:rPr>
              <a:t>Когда жена больна – заставлять ежегодно рожать – то такое и будет потомство; </a:t>
            </a:r>
          </a:p>
          <a:p>
            <a:r>
              <a:rPr lang="ru-RU" sz="1200" dirty="0" smtClean="0">
                <a:latin typeface="Constantia" pitchFamily="18" charset="0"/>
              </a:rPr>
              <a:t> Из 70 крещенных –  более</a:t>
            </a:r>
            <a:r>
              <a:rPr lang="ru-RU" sz="1200" baseline="0" dirty="0" smtClean="0">
                <a:latin typeface="Constantia" pitchFamily="18" charset="0"/>
              </a:rPr>
              <a:t> 90% на Богослужении,  </a:t>
            </a:r>
            <a:endParaRPr lang="ru-RU" sz="1200" baseline="0" dirty="0" smtClean="0">
              <a:latin typeface="Constantia" pitchFamily="18" charset="0"/>
            </a:endParaRPr>
          </a:p>
          <a:p>
            <a:r>
              <a:rPr lang="ru-RU" sz="1200" baseline="0" dirty="0" err="1" smtClean="0">
                <a:latin typeface="Constantia" pitchFamily="18" charset="0"/>
              </a:rPr>
              <a:t>ок</a:t>
            </a:r>
            <a:r>
              <a:rPr lang="ru-RU" sz="1200" baseline="0" dirty="0" smtClean="0">
                <a:latin typeface="Constantia" pitchFamily="18" charset="0"/>
              </a:rPr>
              <a:t>. 10%  реже посещают(тут, выехали, в другую общ), 1 пропал…</a:t>
            </a:r>
            <a:endParaRPr lang="ru-RU" sz="1200" dirty="0" smtClean="0">
              <a:latin typeface="Constantia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pt-BR" dirty="0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C9E85D-C583-4E59-AC91-95343ABBE81A}" type="slidenum">
              <a:rPr lang="pt-BR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19</a:t>
            </a:fld>
            <a:endParaRPr lang="pt-BR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ПРЕСВИТЕРЫ ГОТОВЯТ ПАСТОРУ </a:t>
            </a:r>
            <a:r>
              <a:rPr lang="ru-RU" sz="1200" baseline="0" dirty="0" smtClean="0">
                <a:latin typeface="Constantia" pitchFamily="18" charset="0"/>
              </a:rPr>
              <a:t> -</a:t>
            </a:r>
            <a:r>
              <a:rPr lang="ru-RU" sz="1200" dirty="0" smtClean="0">
                <a:latin typeface="Constantia" pitchFamily="18" charset="0"/>
              </a:rPr>
              <a:t> ТРИ КАТЕГОРИИ</a:t>
            </a:r>
            <a:r>
              <a:rPr lang="ru-RU" sz="1200" baseline="0" dirty="0" smtClean="0">
                <a:latin typeface="Constantia" pitchFamily="18" charset="0"/>
              </a:rPr>
              <a:t> ПОСЕЩАЕМЫХ: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aseline="0" dirty="0" smtClean="0">
                <a:latin typeface="Constantia" pitchFamily="18" charset="0"/>
              </a:rPr>
              <a:t>Физически больные;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aseline="0" dirty="0" smtClean="0">
                <a:latin typeface="Constantia" pitchFamily="18" charset="0"/>
              </a:rPr>
              <a:t>Духовно ослабевшие;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aseline="0" dirty="0" smtClean="0">
                <a:latin typeface="Constantia" pitchFamily="18" charset="0"/>
              </a:rPr>
              <a:t>По</a:t>
            </a:r>
            <a:r>
              <a:rPr lang="ru-RU" sz="1200" dirty="0" smtClean="0">
                <a:latin typeface="Constantia" pitchFamily="18" charset="0"/>
              </a:rPr>
              <a:t>сещение </a:t>
            </a:r>
            <a:r>
              <a:rPr lang="ru-RU" sz="1200" b="1" spc="300" dirty="0" smtClean="0">
                <a:latin typeface="Constantia" pitchFamily="18" charset="0"/>
              </a:rPr>
              <a:t>активных</a:t>
            </a:r>
            <a:r>
              <a:rPr lang="ru-RU" sz="1200" dirty="0" smtClean="0">
                <a:latin typeface="Constantia" pitchFamily="18" charset="0"/>
              </a:rPr>
              <a:t> членов общины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(40 лет не было</a:t>
            </a:r>
            <a:r>
              <a:rPr lang="ru-RU" sz="1200" baseline="0" dirty="0" smtClean="0">
                <a:latin typeface="Constantia" pitchFamily="18" charset="0"/>
              </a:rPr>
              <a:t> -</a:t>
            </a:r>
            <a:r>
              <a:rPr lang="ru-RU" sz="1200" dirty="0" smtClean="0">
                <a:latin typeface="Constantia" pitchFamily="18" charset="0"/>
              </a:rPr>
              <a:t> с 87 г  </a:t>
            </a:r>
            <a:r>
              <a:rPr lang="ru-RU" dirty="0" smtClean="0"/>
              <a:t>Последний раз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Пролинский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В.В</a:t>
            </a:r>
            <a:r>
              <a:rPr lang="ru-RU" baseline="0" dirty="0" smtClean="0"/>
              <a:t>. (1983-1988) - </a:t>
            </a:r>
            <a:r>
              <a:rPr lang="ru-RU" sz="1200" dirty="0" smtClean="0">
                <a:latin typeface="Constantia" pitchFamily="18" charset="0"/>
              </a:rPr>
              <a:t>семья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>
                <a:latin typeface="Constantia" pitchFamily="18" charset="0"/>
              </a:rPr>
              <a:t>Федчишин</a:t>
            </a:r>
            <a:r>
              <a:rPr lang="ru-RU" sz="1200" dirty="0" smtClean="0">
                <a:latin typeface="Constantia" pitchFamily="18" charset="0"/>
              </a:rPr>
              <a:t> Влад </a:t>
            </a:r>
            <a:r>
              <a:rPr lang="ru-RU" sz="1200" dirty="0" err="1" smtClean="0">
                <a:latin typeface="Constantia" pitchFamily="18" charset="0"/>
              </a:rPr>
              <a:t>Алксв</a:t>
            </a:r>
            <a:r>
              <a:rPr lang="ru-RU" sz="1200" dirty="0" smtClean="0">
                <a:latin typeface="Constantia" pitchFamily="18" charset="0"/>
              </a:rPr>
              <a:t> (1936 г.р., </a:t>
            </a:r>
            <a:r>
              <a:rPr lang="ru-RU" sz="1200" dirty="0" err="1" smtClean="0">
                <a:latin typeface="Constantia" pitchFamily="18" charset="0"/>
              </a:rPr>
              <a:t>крещ</a:t>
            </a:r>
            <a:r>
              <a:rPr lang="ru-RU" sz="1200" baseline="0" dirty="0" smtClean="0">
                <a:latin typeface="Constantia" pitchFamily="18" charset="0"/>
              </a:rPr>
              <a:t> - 1961), Анна </a:t>
            </a:r>
            <a:r>
              <a:rPr lang="ru-RU" sz="1200" baseline="0" dirty="0" err="1" smtClean="0">
                <a:latin typeface="Constantia" pitchFamily="18" charset="0"/>
              </a:rPr>
              <a:t>Мих</a:t>
            </a:r>
            <a:r>
              <a:rPr lang="ru-RU" sz="1200" baseline="0" dirty="0" smtClean="0">
                <a:latin typeface="Constantia" pitchFamily="18" charset="0"/>
              </a:rPr>
              <a:t> (1937 </a:t>
            </a:r>
            <a:r>
              <a:rPr lang="ru-RU" sz="1200" baseline="0" dirty="0" err="1" smtClean="0">
                <a:latin typeface="Constantia" pitchFamily="18" charset="0"/>
              </a:rPr>
              <a:t>г.р</a:t>
            </a:r>
            <a:r>
              <a:rPr lang="ru-RU" sz="1200" baseline="0" dirty="0" smtClean="0">
                <a:latin typeface="Constantia" pitchFamily="18" charset="0"/>
              </a:rPr>
              <a:t>,  крещ-1956)</a:t>
            </a:r>
            <a:r>
              <a:rPr lang="ru-RU" sz="1200" dirty="0" smtClean="0">
                <a:latin typeface="Constantia" pitchFamily="18" charset="0"/>
              </a:rPr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Ст. </a:t>
            </a:r>
            <a:r>
              <a:rPr lang="ru-RU" baseline="0" dirty="0" err="1" smtClean="0"/>
              <a:t>диаконисса</a:t>
            </a:r>
            <a:r>
              <a:rPr lang="ru-RU" baseline="0" dirty="0" smtClean="0"/>
              <a:t> участка – </a:t>
            </a:r>
            <a:r>
              <a:rPr lang="ru-RU" baseline="0" dirty="0" err="1" smtClean="0"/>
              <a:t>ок</a:t>
            </a:r>
            <a:r>
              <a:rPr lang="ru-RU" baseline="0" dirty="0" smtClean="0"/>
              <a:t>. 100 – </a:t>
            </a:r>
            <a:r>
              <a:rPr lang="ru-RU" sz="1200" dirty="0" smtClean="0">
                <a:latin typeface="Constantia" pitchFamily="18" charset="0"/>
              </a:rPr>
              <a:t>никогда не было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– с 1993 года крещена – Королева Вал. </a:t>
            </a:r>
            <a:r>
              <a:rPr lang="ru-RU" baseline="0" dirty="0" err="1" smtClean="0"/>
              <a:t>Мих</a:t>
            </a:r>
            <a:r>
              <a:rPr lang="ru-RU" baseline="0" dirty="0" smtClean="0"/>
              <a:t>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>
                <a:latin typeface="Constantia" pitchFamily="18" charset="0"/>
              </a:rPr>
              <a:t>Стрижий</a:t>
            </a:r>
            <a:r>
              <a:rPr lang="ru-RU" sz="1200" dirty="0" smtClean="0">
                <a:latin typeface="Constantia" pitchFamily="18" charset="0"/>
              </a:rPr>
              <a:t> Лилия Игнат – с 1979 г. </a:t>
            </a:r>
            <a:r>
              <a:rPr lang="ru-RU" sz="1200" dirty="0" err="1" smtClean="0">
                <a:latin typeface="Constantia" pitchFamily="18" charset="0"/>
              </a:rPr>
              <a:t>крещ</a:t>
            </a:r>
            <a:r>
              <a:rPr lang="ru-RU" sz="1200" dirty="0" smtClean="0">
                <a:latin typeface="Constantia" pitchFamily="18" charset="0"/>
              </a:rPr>
              <a:t>  никто не был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Устают служить </a:t>
            </a:r>
            <a:r>
              <a:rPr lang="ru-RU" sz="1200" dirty="0" err="1" smtClean="0">
                <a:latin typeface="Constantia" pitchFamily="18" charset="0"/>
              </a:rPr>
              <a:t>п.ч</a:t>
            </a:r>
            <a:r>
              <a:rPr lang="ru-RU" sz="1200" dirty="0" smtClean="0">
                <a:latin typeface="Constantia" pitchFamily="18" charset="0"/>
              </a:rPr>
              <a:t> вспоминаем только, когда слабые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НЕМОЙ ВОПРОС: Неужели, пастор, мне нужно продолжительно</a:t>
            </a:r>
            <a:r>
              <a:rPr lang="ru-RU" sz="1200" baseline="0" dirty="0" smtClean="0">
                <a:latin typeface="Constantia" pitchFamily="18" charset="0"/>
              </a:rPr>
              <a:t> заболеть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Constantia" pitchFamily="18" charset="0"/>
              </a:rPr>
              <a:t>или ослабеть в вере, чтобы вы меня посетили?  </a:t>
            </a: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41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На кого направлены все части богослужения?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Если новые </a:t>
            </a:r>
            <a:r>
              <a:rPr lang="ru-RU" sz="1200" dirty="0" smtClean="0">
                <a:latin typeface="Constantia" pitchFamily="18" charset="0"/>
              </a:rPr>
              <a:t>люди впервые </a:t>
            </a:r>
            <a:r>
              <a:rPr lang="ru-RU" sz="1200" dirty="0" smtClean="0">
                <a:latin typeface="Constantia" pitchFamily="18" charset="0"/>
              </a:rPr>
              <a:t>придут – поймут чем мы занимаемся?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</a:t>
            </a:r>
            <a:r>
              <a:rPr lang="ru-RU" baseline="0" dirty="0" smtClean="0"/>
              <a:t> слов о служении нашей семьи – </a:t>
            </a:r>
            <a:r>
              <a:rPr lang="ru-RU" baseline="0" dirty="0" err="1" smtClean="0"/>
              <a:t>Пс</a:t>
            </a:r>
            <a:r>
              <a:rPr lang="ru-RU" baseline="0" dirty="0" smtClean="0"/>
              <a:t>. 15.11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54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Вручаются всем каждую субботу при входе – </a:t>
            </a:r>
          </a:p>
          <a:p>
            <a:r>
              <a:rPr lang="ru-RU" dirty="0" smtClean="0"/>
              <a:t>формат А-6 – 3 </a:t>
            </a:r>
            <a:r>
              <a:rPr lang="ru-RU" dirty="0" err="1" smtClean="0"/>
              <a:t>шт</a:t>
            </a:r>
            <a:r>
              <a:rPr lang="ru-RU" dirty="0" smtClean="0"/>
              <a:t> двусторонние на А-4 (в четверг высылаю в</a:t>
            </a:r>
            <a:r>
              <a:rPr lang="ru-RU" baseline="0" dirty="0" smtClean="0"/>
              <a:t> печать)</a:t>
            </a:r>
            <a:endParaRPr lang="ru-RU" dirty="0" smtClean="0"/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Программки Богослужений – продуманный ход и последовательность богослужебного чина;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r>
              <a:rPr lang="ru-RU" dirty="0" smtClean="0"/>
              <a:t>МОЖНО ВАРЬИРОВАТЬ: </a:t>
            </a:r>
          </a:p>
          <a:p>
            <a:r>
              <a:rPr lang="ru-RU" dirty="0" smtClean="0"/>
              <a:t>Информацию для свидетельства на рабочем месте, Обетования</a:t>
            </a:r>
            <a:r>
              <a:rPr lang="ru-RU" baseline="0" dirty="0" smtClean="0"/>
              <a:t> о молитве и Св. Духе, </a:t>
            </a:r>
            <a:r>
              <a:rPr lang="ru-RU" baseline="0" dirty="0" err="1" smtClean="0"/>
              <a:t>итд</a:t>
            </a:r>
            <a:r>
              <a:rPr lang="ru-RU" baseline="0" dirty="0" smtClean="0"/>
              <a:t>…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Помещаем: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ФИО дежурного Пресвитера;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Заход солнца в следующую пятницу;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Интернет-адрес церковного</a:t>
            </a:r>
            <a:r>
              <a:rPr lang="ru-RU" baseline="0" dirty="0" smtClean="0"/>
              <a:t> сайта;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Интернет ссылка на аудио проповеди и семинары за последние 10 лет;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ВСЁ НЕ ЗАПОМНЯТ – АНОНС СЛУЖЕНИЙ НА НЕДЕЛЮ И ПОСЛЕДУЮЩИХ СУББОТ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ПЕРЕГРУЖЕННОСТЬ ИНФОРМАЦИЕЙ =- ПОКА ПРОПОВЕДЬ – ЛЮДИ УСТАЛИ.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126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</a:t>
            </a:r>
            <a:r>
              <a:rPr lang="ru-RU" baseline="0" dirty="0" smtClean="0"/>
              <a:t> время ч</a:t>
            </a:r>
            <a:r>
              <a:rPr lang="ru-RU" dirty="0" smtClean="0"/>
              <a:t>тения Пресвитером объявлений</a:t>
            </a:r>
            <a:r>
              <a:rPr lang="ru-RU" baseline="0" dirty="0" smtClean="0"/>
              <a:t> – текст д</a:t>
            </a:r>
            <a:r>
              <a:rPr lang="ru-RU" dirty="0" smtClean="0"/>
              <a:t>ублируется на видеопроекторе (в четверг</a:t>
            </a:r>
            <a:r>
              <a:rPr lang="ru-RU" baseline="0" dirty="0" smtClean="0"/>
              <a:t> высылаю звукорежиссёрам текст)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83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БОГОСЛУЖЕНИЕ БЛАГОСЛОВЕНИЯ ДЕТЕЙ </a:t>
            </a:r>
          </a:p>
          <a:p>
            <a:endParaRPr lang="ru-RU" dirty="0" smtClean="0"/>
          </a:p>
          <a:p>
            <a:r>
              <a:rPr lang="ru-RU" dirty="0" smtClean="0"/>
              <a:t>5 минут</a:t>
            </a:r>
            <a:r>
              <a:rPr lang="ru-RU" baseline="0" dirty="0" smtClean="0"/>
              <a:t> на будущее Церкви?!!!</a:t>
            </a:r>
          </a:p>
          <a:p>
            <a:endParaRPr lang="uk-UA" baseline="0" dirty="0" smtClean="0"/>
          </a:p>
          <a:p>
            <a:r>
              <a:rPr lang="uk-UA" baseline="0" dirty="0" smtClean="0"/>
              <a:t>ІІ </a:t>
            </a:r>
            <a:r>
              <a:rPr lang="uk-UA" baseline="0" dirty="0" err="1" smtClean="0"/>
              <a:t>Богослужения</a:t>
            </a:r>
            <a:r>
              <a:rPr lang="uk-UA" baseline="0" dirty="0" smtClean="0"/>
              <a:t> в </a:t>
            </a:r>
            <a:r>
              <a:rPr lang="uk-UA" baseline="0" dirty="0" err="1" smtClean="0"/>
              <a:t>год</a:t>
            </a:r>
            <a:r>
              <a:rPr lang="uk-UA" baseline="0" dirty="0" smtClean="0"/>
              <a:t>: </a:t>
            </a:r>
            <a:r>
              <a:rPr lang="uk-UA" baseline="0" dirty="0" err="1" smtClean="0"/>
              <a:t>поздняя</a:t>
            </a:r>
            <a:r>
              <a:rPr lang="uk-UA" baseline="0" dirty="0" smtClean="0"/>
              <a:t> весна и </a:t>
            </a:r>
            <a:r>
              <a:rPr lang="uk-UA" baseline="0" dirty="0" err="1" smtClean="0"/>
              <a:t>ранняя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осень</a:t>
            </a:r>
            <a:r>
              <a:rPr lang="uk-UA" baseline="0" dirty="0" smtClean="0"/>
              <a:t> (тепло).</a:t>
            </a:r>
          </a:p>
          <a:p>
            <a:r>
              <a:rPr lang="uk-UA" baseline="0" dirty="0" smtClean="0"/>
              <a:t>Тема для: </a:t>
            </a:r>
          </a:p>
          <a:p>
            <a:r>
              <a:rPr lang="uk-UA" baseline="0" dirty="0" err="1" smtClean="0"/>
              <a:t>Молодежи</a:t>
            </a:r>
            <a:endParaRPr lang="uk-UA" baseline="0" dirty="0" smtClean="0"/>
          </a:p>
          <a:p>
            <a:r>
              <a:rPr lang="uk-UA" baseline="0" dirty="0" err="1" smtClean="0"/>
              <a:t>Семейн</a:t>
            </a:r>
            <a:r>
              <a:rPr lang="ru-RU" baseline="0" dirty="0" err="1" smtClean="0"/>
              <a:t>ых</a:t>
            </a:r>
            <a:r>
              <a:rPr lang="ru-RU" baseline="0" dirty="0" smtClean="0"/>
              <a:t> - дети</a:t>
            </a:r>
            <a:endParaRPr lang="uk-UA" baseline="0" dirty="0" smtClean="0"/>
          </a:p>
          <a:p>
            <a:r>
              <a:rPr lang="uk-UA" baseline="0" dirty="0" smtClean="0"/>
              <a:t>старших – </a:t>
            </a:r>
            <a:r>
              <a:rPr lang="uk-UA" baseline="0" dirty="0" err="1" smtClean="0"/>
              <a:t>подход</a:t>
            </a:r>
            <a:r>
              <a:rPr lang="uk-UA" baseline="0" dirty="0" smtClean="0"/>
              <a:t> к внукам</a:t>
            </a:r>
          </a:p>
          <a:p>
            <a:r>
              <a:rPr lang="uk-UA" baseline="0" dirty="0" err="1" smtClean="0"/>
              <a:t>ДАРИМ</a:t>
            </a:r>
            <a:r>
              <a:rPr lang="uk-UA" baseline="0" dirty="0" smtClean="0"/>
              <a:t> – </a:t>
            </a:r>
            <a:r>
              <a:rPr lang="uk-UA" baseline="0" dirty="0" err="1" smtClean="0"/>
              <a:t>Детская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Библия</a:t>
            </a:r>
            <a:r>
              <a:rPr lang="uk-UA" baseline="0" dirty="0" smtClean="0"/>
              <a:t> и «</a:t>
            </a:r>
            <a:r>
              <a:rPr lang="uk-UA" baseline="0" dirty="0" err="1" smtClean="0"/>
              <a:t>Христ</a:t>
            </a:r>
            <a:r>
              <a:rPr lang="uk-UA" baseline="0" dirty="0" smtClean="0"/>
              <a:t>. </a:t>
            </a:r>
            <a:r>
              <a:rPr lang="uk-UA" baseline="0" dirty="0" err="1" smtClean="0"/>
              <a:t>дом</a:t>
            </a:r>
            <a:r>
              <a:rPr lang="uk-UA" baseline="0" dirty="0" smtClean="0"/>
              <a:t>»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06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Стесняются подойти</a:t>
            </a:r>
          </a:p>
          <a:p>
            <a:r>
              <a:rPr lang="ru-RU" dirty="0" smtClean="0"/>
              <a:t>Вопросы, которые не задаст устно</a:t>
            </a:r>
          </a:p>
          <a:p>
            <a:r>
              <a:rPr lang="ru-RU" dirty="0" smtClean="0"/>
              <a:t>За месяц – объявление</a:t>
            </a:r>
            <a:r>
              <a:rPr lang="ru-RU" baseline="0" dirty="0" smtClean="0"/>
              <a:t> – за неделю посл. Возможность записать вопрос</a:t>
            </a:r>
          </a:p>
          <a:p>
            <a:r>
              <a:rPr lang="ru-RU" baseline="0" dirty="0" smtClean="0"/>
              <a:t>Неделя для подготовки – вместо проповеди – 1 час - никто не уснет</a:t>
            </a:r>
          </a:p>
          <a:p>
            <a:r>
              <a:rPr lang="ru-RU" baseline="0" dirty="0" smtClean="0"/>
              <a:t>Вкрапливать то, что необходимо услышать</a:t>
            </a:r>
          </a:p>
          <a:p>
            <a:r>
              <a:rPr lang="ru-RU" baseline="0" dirty="0" smtClean="0"/>
              <a:t>Категории вопросов: Серии тем, целая проповедь, 2 предложения и пространно на 5 мнут</a:t>
            </a:r>
          </a:p>
          <a:p>
            <a:r>
              <a:rPr lang="ru-RU" baseline="0" dirty="0" smtClean="0"/>
              <a:t>- Не хватит времени – вечернее Богослужение - продолжение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63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РОЛЬ КАЖДОГО: 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Ваша – привести;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Церкви – радушно принять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Пастора – </a:t>
            </a:r>
            <a:r>
              <a:rPr lang="ru-RU" dirty="0" smtClean="0"/>
              <a:t>привлекательно и убедительно </a:t>
            </a:r>
            <a:r>
              <a:rPr lang="ru-RU" baseline="0" dirty="0" smtClean="0"/>
              <a:t> представить </a:t>
            </a:r>
            <a:r>
              <a:rPr lang="ru-RU" baseline="0" dirty="0" smtClean="0"/>
              <a:t>Истину</a:t>
            </a:r>
            <a:endParaRPr lang="ru-RU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Духа Святого – убедить и возродить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56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Служение </a:t>
            </a:r>
            <a:r>
              <a:rPr lang="ru-RU" sz="1200" dirty="0" err="1" smtClean="0">
                <a:latin typeface="Constantia" pitchFamily="18" charset="0"/>
              </a:rPr>
              <a:t>Варнавы</a:t>
            </a:r>
            <a:r>
              <a:rPr lang="ru-RU" sz="1200" dirty="0" smtClean="0">
                <a:latin typeface="Constantia" pitchFamily="18" charset="0"/>
              </a:rPr>
              <a:t> – при входе – большие церкви</a:t>
            </a:r>
            <a:r>
              <a:rPr lang="ru-RU" sz="1200" baseline="0" dirty="0" smtClean="0">
                <a:latin typeface="Constantia" pitchFamily="18" charset="0"/>
              </a:rPr>
              <a:t> </a:t>
            </a:r>
            <a:r>
              <a:rPr lang="ru-RU" sz="1200" dirty="0" smtClean="0">
                <a:latin typeface="Constantia" pitchFamily="18" charset="0"/>
              </a:rPr>
              <a:t>(да и маленькие: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нет второго шанса произвести хорошее первое впечатление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Ст. диакониса </a:t>
            </a:r>
            <a:r>
              <a:rPr lang="ru-RU" sz="1200" dirty="0" err="1" smtClean="0">
                <a:latin typeface="Constantia" pitchFamily="18" charset="0"/>
              </a:rPr>
              <a:t>ЛДЦ</a:t>
            </a: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КТО встретит и КАК?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Атмосфера принятия – ее невозможно научно измерить, но возможно ощутить;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Constantia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62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СИДЯТ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ХРАМЕ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ГОДАМИ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думаем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крестились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АНОНС  ПАСТ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КЛАССА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ПЕРЕД</a:t>
            </a:r>
            <a:r>
              <a:rPr lang="uk-U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СШ</a:t>
            </a:r>
            <a:endParaRPr lang="uk-U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Омельянович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Петро Федорович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2.03.1939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р.н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smtClean="0"/>
              <a:t>1955 при </a:t>
            </a:r>
            <a:r>
              <a:rPr lang="uk-UA" dirty="0" err="1" smtClean="0"/>
              <a:t>Колбаче</a:t>
            </a:r>
            <a:r>
              <a:rPr lang="uk-UA" dirty="0" smtClean="0"/>
              <a:t> Дм. </a:t>
            </a:r>
            <a:r>
              <a:rPr lang="uk-UA" dirty="0" err="1" smtClean="0"/>
              <a:t>Купр</a:t>
            </a:r>
            <a:r>
              <a:rPr lang="uk-UA" dirty="0" smtClean="0"/>
              <a:t>. – </a:t>
            </a:r>
            <a:r>
              <a:rPr lang="uk-UA" dirty="0" err="1" smtClean="0"/>
              <a:t>спасать</a:t>
            </a:r>
            <a:r>
              <a:rPr lang="uk-UA" dirty="0" smtClean="0"/>
              <a:t> жену  - </a:t>
            </a:r>
            <a:r>
              <a:rPr lang="uk-UA" dirty="0" err="1" smtClean="0"/>
              <a:t>прошло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более</a:t>
            </a:r>
            <a:r>
              <a:rPr lang="uk-UA" baseline="0" dirty="0" smtClean="0"/>
              <a:t> 60 лет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ОМЕЛЬЯНОВИЧ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Валентина Лукьяновна, 2.6.1939, 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крещ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1999 11 лежит после инсульта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Ржавенцы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(Черновицкая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посещаем во время отпуска на родине общины, где служили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Вы меня помните? Нет…  – декабрь – 1994 – 2014 – 20 лет.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Для небольших общин</a:t>
            </a:r>
            <a:r>
              <a:rPr lang="ru-RU" baseline="0" dirty="0" smtClean="0"/>
              <a:t> – нет средств – двусторонний формат А-5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518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 этим будущее</a:t>
            </a:r>
            <a:r>
              <a:rPr lang="ru-RU" baseline="0" dirty="0" smtClean="0"/>
              <a:t> – где в Дивизионе есть Конференция/Унион – </a:t>
            </a:r>
          </a:p>
          <a:p>
            <a:r>
              <a:rPr lang="ru-RU" baseline="0" dirty="0" smtClean="0"/>
              <a:t>Где Пастор профессионально занимался исключительно Интернет-</a:t>
            </a:r>
            <a:r>
              <a:rPr lang="ru-RU" baseline="0" dirty="0" err="1" smtClean="0"/>
              <a:t>евангелизмом</a:t>
            </a:r>
            <a:r>
              <a:rPr lang="ru-RU" baseline="0" dirty="0" smtClean="0"/>
              <a:t>?</a:t>
            </a:r>
          </a:p>
          <a:p>
            <a:endParaRPr lang="ru-RU" baseline="0" dirty="0" smtClean="0"/>
          </a:p>
          <a:p>
            <a:r>
              <a:rPr lang="ru-RU" baseline="0" dirty="0" smtClean="0"/>
              <a:t>5 000 дол на типичную </a:t>
            </a:r>
            <a:r>
              <a:rPr lang="ru-RU" baseline="0" dirty="0" err="1" smtClean="0"/>
              <a:t>ЕП</a:t>
            </a:r>
            <a:r>
              <a:rPr lang="ru-RU" baseline="0" dirty="0" smtClean="0"/>
              <a:t> – недорого – </a:t>
            </a:r>
          </a:p>
          <a:p>
            <a:r>
              <a:rPr lang="ru-RU" baseline="0" dirty="0" smtClean="0"/>
              <a:t>а 5 000 на продвижение сайта и </a:t>
            </a:r>
            <a:r>
              <a:rPr lang="ru-RU" baseline="0" dirty="0" err="1" smtClean="0"/>
              <a:t>Евангелизация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соцсетях</a:t>
            </a:r>
            <a:r>
              <a:rPr lang="ru-RU" baseline="0" dirty="0" smtClean="0"/>
              <a:t>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79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На </a:t>
            </a:r>
            <a:r>
              <a:rPr lang="uk-UA" dirty="0" err="1" smtClean="0"/>
              <a:t>базе</a:t>
            </a:r>
            <a:r>
              <a:rPr lang="uk-UA" dirty="0" smtClean="0"/>
              <a:t> </a:t>
            </a:r>
            <a:r>
              <a:rPr lang="uk-UA" dirty="0" err="1" smtClean="0"/>
              <a:t>Конференции</a:t>
            </a:r>
            <a:r>
              <a:rPr lang="uk-UA" dirty="0" smtClean="0"/>
              <a:t> – </a:t>
            </a:r>
            <a:r>
              <a:rPr lang="uk-UA" dirty="0" err="1" smtClean="0"/>
              <a:t>как</a:t>
            </a:r>
            <a:r>
              <a:rPr lang="uk-UA" dirty="0" smtClean="0"/>
              <a:t> Директор </a:t>
            </a:r>
            <a:r>
              <a:rPr lang="uk-UA" dirty="0" err="1" smtClean="0"/>
              <a:t>Отдела</a:t>
            </a:r>
            <a:r>
              <a:rPr lang="uk-UA" dirty="0" smtClean="0"/>
              <a:t> </a:t>
            </a:r>
            <a:r>
              <a:rPr lang="uk-UA" dirty="0" err="1" smtClean="0"/>
              <a:t>Образования</a:t>
            </a:r>
            <a:r>
              <a:rPr lang="uk-UA" dirty="0" smtClean="0"/>
              <a:t>:</a:t>
            </a:r>
          </a:p>
          <a:p>
            <a:r>
              <a:rPr lang="uk-UA" dirty="0" err="1" smtClean="0"/>
              <a:t>аудиоархивы</a:t>
            </a:r>
            <a:endParaRPr lang="uk-UA" dirty="0" smtClean="0"/>
          </a:p>
          <a:p>
            <a:r>
              <a:rPr lang="uk-UA" dirty="0" smtClean="0"/>
              <a:t>І</a:t>
            </a:r>
            <a:r>
              <a:rPr lang="uk-UA" baseline="0" dirty="0" smtClean="0"/>
              <a:t> </a:t>
            </a:r>
            <a:r>
              <a:rPr lang="uk-UA" baseline="0" dirty="0" err="1" smtClean="0"/>
              <a:t>уровень</a:t>
            </a:r>
            <a:r>
              <a:rPr lang="uk-UA" baseline="0" dirty="0" smtClean="0"/>
              <a:t> - </a:t>
            </a:r>
            <a:r>
              <a:rPr lang="ru-RU" dirty="0" smtClean="0"/>
              <a:t>2009-2012, </a:t>
            </a:r>
          </a:p>
          <a:p>
            <a:r>
              <a:rPr lang="ru-RU" dirty="0" err="1" smtClean="0"/>
              <a:t>ІІ</a:t>
            </a:r>
            <a:r>
              <a:rPr lang="ru-RU" dirty="0" smtClean="0"/>
              <a:t> уровень - 2012-2015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9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C9E85D-C583-4E59-AC91-95343ABBE81A}" type="slidenum">
              <a:rPr lang="pt-BR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</a:t>
            </a:fld>
            <a:endParaRPr lang="pt-BR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2009-2012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2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2012-2015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71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Вначале 2017 года на</a:t>
            </a:r>
            <a:r>
              <a:rPr lang="ru-RU" baseline="0" dirty="0" smtClean="0"/>
              <a:t> базе общины - </a:t>
            </a:r>
            <a:r>
              <a:rPr lang="ru-RU" dirty="0" smtClean="0"/>
              <a:t>Учебный духовный центр «</a:t>
            </a:r>
            <a:r>
              <a:rPr lang="ru-RU" dirty="0" err="1" smtClean="0"/>
              <a:t>ИХТУС</a:t>
            </a:r>
            <a:r>
              <a:rPr lang="ru-RU" dirty="0" smtClean="0"/>
              <a:t>» – </a:t>
            </a:r>
          </a:p>
          <a:p>
            <a:r>
              <a:rPr lang="ru-RU" dirty="0" smtClean="0"/>
              <a:t>Институт</a:t>
            </a:r>
            <a:r>
              <a:rPr lang="ru-RU" baseline="0" dirty="0" smtClean="0"/>
              <a:t> христианского теологического усовершенствования служения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Дважды в месяц – по субботам – после вечернего Богослужения – 1 час – до 100 чел. </a:t>
            </a:r>
          </a:p>
          <a:p>
            <a:r>
              <a:rPr lang="ru-RU" baseline="0" dirty="0" smtClean="0"/>
              <a:t>Аудио в Интернете – книги в конце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 </a:t>
            </a:r>
            <a:r>
              <a:rPr lang="ru-RU" sz="1200" dirty="0" err="1" smtClean="0">
                <a:latin typeface="Constantia" pitchFamily="18" charset="0"/>
              </a:rPr>
              <a:t>ИХТУС</a:t>
            </a:r>
            <a:r>
              <a:rPr lang="ru-RU" sz="1200" dirty="0" smtClean="0">
                <a:latin typeface="Constantia" pitchFamily="18" charset="0"/>
              </a:rPr>
              <a:t>: УПРОЩЕННО – духовное</a:t>
            </a:r>
            <a:r>
              <a:rPr lang="ru-RU" sz="1200" baseline="0" dirty="0" smtClean="0">
                <a:latin typeface="Constantia" pitchFamily="18" charset="0"/>
              </a:rPr>
              <a:t> </a:t>
            </a:r>
            <a:r>
              <a:rPr lang="ru-RU" sz="1200" baseline="0" dirty="0" err="1" smtClean="0">
                <a:latin typeface="Constantia" pitchFamily="18" charset="0"/>
              </a:rPr>
              <a:t>стновление</a:t>
            </a:r>
            <a:r>
              <a:rPr lang="ru-RU" sz="1200" baseline="0" dirty="0" smtClean="0">
                <a:latin typeface="Constantia" pitchFamily="18" charset="0"/>
              </a:rPr>
              <a:t> </a:t>
            </a:r>
            <a:r>
              <a:rPr lang="ru-RU" sz="1200" baseline="0" dirty="0" err="1" smtClean="0">
                <a:latin typeface="Constantia" pitchFamily="18" charset="0"/>
              </a:rPr>
              <a:t>хр</a:t>
            </a:r>
            <a:r>
              <a:rPr lang="ru-RU" sz="1200" baseline="0" dirty="0" smtClean="0">
                <a:latin typeface="Constantia" pitchFamily="18" charset="0"/>
              </a:rPr>
              <a:t>-на</a:t>
            </a:r>
            <a:r>
              <a:rPr lang="ru-RU" sz="1200" dirty="0" smtClean="0">
                <a:latin typeface="Constantia" pitchFamily="18" charset="0"/>
              </a:rPr>
              <a:t> – церковь и </a:t>
            </a:r>
            <a:r>
              <a:rPr lang="ru-RU" sz="1200" dirty="0" err="1" smtClean="0">
                <a:latin typeface="Constantia" pitchFamily="18" charset="0"/>
              </a:rPr>
              <a:t>доктр</a:t>
            </a:r>
            <a:r>
              <a:rPr lang="ru-RU" sz="1200" dirty="0" smtClean="0">
                <a:latin typeface="Constantia" pitchFamily="18" charset="0"/>
              </a:rPr>
              <a:t>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nstantia" pitchFamily="18" charset="0"/>
              </a:rPr>
              <a:t>герм-</a:t>
            </a:r>
            <a:r>
              <a:rPr lang="ru-RU" sz="1200" dirty="0" err="1" smtClean="0">
                <a:latin typeface="Constantia" pitchFamily="18" charset="0"/>
              </a:rPr>
              <a:t>гомил</a:t>
            </a:r>
            <a:r>
              <a:rPr lang="ru-RU" sz="1200" dirty="0" smtClean="0">
                <a:latin typeface="Constantia" pitchFamily="18" charset="0"/>
              </a:rPr>
              <a:t>- </a:t>
            </a:r>
            <a:r>
              <a:rPr lang="ru-RU" sz="1200" dirty="0" err="1" smtClean="0">
                <a:latin typeface="Constantia" pitchFamily="18" charset="0"/>
              </a:rPr>
              <a:t>миссиология</a:t>
            </a:r>
            <a:r>
              <a:rPr lang="ru-RU" sz="1200" dirty="0" smtClean="0">
                <a:latin typeface="Constantia" pitchFamily="18" charset="0"/>
              </a:rPr>
              <a:t> (постмодерн) – как со своими </a:t>
            </a:r>
            <a:r>
              <a:rPr lang="ru-RU" sz="1200" dirty="0" err="1" smtClean="0">
                <a:latin typeface="Constantia" pitchFamily="18" charset="0"/>
              </a:rPr>
              <a:t>родств</a:t>
            </a:r>
            <a:r>
              <a:rPr lang="ru-RU" sz="1200" dirty="0" smtClean="0">
                <a:latin typeface="Constantia" pitchFamily="18" charset="0"/>
              </a:rPr>
              <a:t> не перессориться.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79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Есть еще одно</a:t>
            </a:r>
            <a:r>
              <a:rPr lang="ru-RU" baseline="0" dirty="0" smtClean="0">
                <a:latin typeface="Constantia" pitchFamily="18" charset="0"/>
              </a:rPr>
              <a:t> поле для </a:t>
            </a:r>
            <a:r>
              <a:rPr lang="ru-RU" baseline="0" dirty="0" err="1" smtClean="0">
                <a:latin typeface="Constantia" pitchFamily="18" charset="0"/>
              </a:rPr>
              <a:t>евангелизации</a:t>
            </a:r>
            <a:r>
              <a:rPr lang="ru-RU" baseline="0" dirty="0" smtClean="0">
                <a:latin typeface="Constantia" pitchFamily="18" charset="0"/>
              </a:rPr>
              <a:t> –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Немного юмора: Уникальный Храм – наверное единств. </a:t>
            </a:r>
            <a:r>
              <a:rPr lang="ru-RU" dirty="0" err="1" smtClean="0">
                <a:latin typeface="Constantia" pitchFamily="18" charset="0"/>
              </a:rPr>
              <a:t>Адвент</a:t>
            </a:r>
            <a:r>
              <a:rPr lang="ru-RU" dirty="0" smtClean="0">
                <a:latin typeface="Constantia" pitchFamily="18" charset="0"/>
              </a:rPr>
              <a:t>. Храм в мире,</a:t>
            </a:r>
            <a:r>
              <a:rPr lang="ru-RU" baseline="0" dirty="0" smtClean="0">
                <a:latin typeface="Constantia" pitchFamily="18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latin typeface="Constantia" pitchFamily="18" charset="0"/>
              </a:rPr>
              <a:t>где в центре здания Храма на фасаде – скульптура Божьей матери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Исторический памятник – нельзя убрать –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АСД изобретательны - дорисовали 12 звезд –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получилась Церковь с книги Откровения – 12:1</a:t>
            </a:r>
            <a:r>
              <a:rPr lang="ru-RU" baseline="0" dirty="0" smtClean="0">
                <a:latin typeface="Constantia" pitchFamily="18" charset="0"/>
              </a:rPr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2002-2004  </a:t>
            </a:r>
            <a:r>
              <a:rPr lang="ru-RU" dirty="0" err="1" smtClean="0">
                <a:latin typeface="Constantia" pitchFamily="18" charset="0"/>
              </a:rPr>
              <a:t>гг</a:t>
            </a:r>
            <a:r>
              <a:rPr lang="ru-RU" dirty="0" smtClean="0">
                <a:latin typeface="Constantia" pitchFamily="18" charset="0"/>
              </a:rPr>
              <a:t> – молодежь разбегаются, некоторые по барам, курят (след. слайд)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919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Пригласили к</a:t>
            </a:r>
            <a:r>
              <a:rPr lang="ru-RU" baseline="0" dirty="0" smtClean="0">
                <a:latin typeface="Constantia" pitchFamily="18" charset="0"/>
              </a:rPr>
              <a:t> нам </a:t>
            </a:r>
            <a:r>
              <a:rPr lang="ru-RU" dirty="0" smtClean="0">
                <a:latin typeface="Constantia" pitchFamily="18" charset="0"/>
              </a:rPr>
              <a:t>домой – каждое воскресенье – больше года… Какой толк?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Одно</a:t>
            </a:r>
            <a:r>
              <a:rPr lang="ru-RU" baseline="0" dirty="0" smtClean="0">
                <a:latin typeface="Constantia" pitchFamily="18" charset="0"/>
              </a:rPr>
              <a:t> из последних крещений во Львове 2004 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(1 ст.</a:t>
            </a:r>
            <a:r>
              <a:rPr lang="ru-RU" baseline="0" dirty="0" smtClean="0">
                <a:latin typeface="Constantia" pitchFamily="18" charset="0"/>
              </a:rPr>
              <a:t> с</a:t>
            </a:r>
            <a:r>
              <a:rPr lang="ru-RU" dirty="0" smtClean="0">
                <a:latin typeface="Constantia" pitchFamily="18" charset="0"/>
              </a:rPr>
              <a:t>естра + молодежи</a:t>
            </a:r>
            <a:r>
              <a:rPr lang="ru-RU" baseline="0" dirty="0" smtClean="0">
                <a:latin typeface="Constantia" pitchFamily="18" charset="0"/>
              </a:rPr>
              <a:t> 1</a:t>
            </a:r>
            <a:r>
              <a:rPr lang="ru-RU" dirty="0" smtClean="0">
                <a:latin typeface="Constantia" pitchFamily="18" charset="0"/>
              </a:rPr>
              <a:t>8 человек = 19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УМЕТЬ ЖДАТЬ – НЕ</a:t>
            </a:r>
            <a:r>
              <a:rPr lang="ru-RU" baseline="0" dirty="0" smtClean="0">
                <a:latin typeface="Constantia" pitchFamily="18" charset="0"/>
              </a:rPr>
              <a:t> БЫВАЕТ</a:t>
            </a:r>
            <a:r>
              <a:rPr lang="ru-RU" dirty="0" smtClean="0">
                <a:latin typeface="Constantia" pitchFamily="18" charset="0"/>
              </a:rPr>
              <a:t> БЫСТРЫХ РЕЗУЛЬТАТОВ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onstant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94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onstantia" pitchFamily="18" charset="0"/>
              </a:rPr>
              <a:t>КЛАССЫ</a:t>
            </a:r>
            <a:r>
              <a:rPr lang="ru-RU" baseline="0" dirty="0" smtClean="0">
                <a:latin typeface="Constantia" pitchFamily="18" charset="0"/>
              </a:rPr>
              <a:t>  ПОДГОТОВКИ КО КРЕЩЕНИЮ – опыт </a:t>
            </a:r>
            <a:r>
              <a:rPr lang="ru-RU" baseline="0" dirty="0" err="1" smtClean="0">
                <a:latin typeface="Constantia" pitchFamily="18" charset="0"/>
              </a:rPr>
              <a:t>ЛДЦ</a:t>
            </a:r>
            <a:endParaRPr lang="ru-RU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smtClean="0">
                <a:latin typeface="Constantia" pitchFamily="18" charset="0"/>
              </a:rPr>
              <a:t>ІІІ </a:t>
            </a:r>
            <a:r>
              <a:rPr lang="uk-UA" baseline="0" dirty="0" err="1" smtClean="0">
                <a:latin typeface="Constantia" pitchFamily="18" charset="0"/>
              </a:rPr>
              <a:t>класса</a:t>
            </a:r>
            <a:r>
              <a:rPr lang="uk-UA" baseline="0" dirty="0" smtClean="0">
                <a:latin typeface="Constantia" pitchFamily="18" charset="0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smtClean="0">
                <a:latin typeface="Constantia" pitchFamily="18" charset="0"/>
              </a:rPr>
              <a:t>І – я – </a:t>
            </a:r>
            <a:r>
              <a:rPr lang="uk-UA" baseline="0" dirty="0" err="1" smtClean="0">
                <a:latin typeface="Constantia" pitchFamily="18" charset="0"/>
              </a:rPr>
              <a:t>нулев</a:t>
            </a:r>
            <a:r>
              <a:rPr lang="ru-RU" baseline="0" dirty="0" err="1" smtClean="0">
                <a:latin typeface="Constantia" pitchFamily="18" charset="0"/>
              </a:rPr>
              <a:t>ые</a:t>
            </a:r>
            <a:r>
              <a:rPr lang="ru-RU" baseline="0" dirty="0" smtClean="0">
                <a:latin typeface="Constantia" pitchFamily="18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smtClean="0">
                <a:latin typeface="Constantia" pitchFamily="18" charset="0"/>
              </a:rPr>
              <a:t>ІІ – </a:t>
            </a:r>
            <a:r>
              <a:rPr lang="uk-UA" baseline="0" dirty="0" err="1" smtClean="0">
                <a:latin typeface="Constantia" pitchFamily="18" charset="0"/>
              </a:rPr>
              <a:t>мой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помощник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Виктор</a:t>
            </a:r>
            <a:r>
              <a:rPr lang="uk-UA" baseline="0" dirty="0" smtClean="0">
                <a:latin typeface="Constantia" pitchFamily="18" charset="0"/>
              </a:rPr>
              <a:t> Верещак (</a:t>
            </a:r>
            <a:r>
              <a:rPr lang="uk-UA" baseline="0" dirty="0" err="1" smtClean="0">
                <a:latin typeface="Constantia" pitchFamily="18" charset="0"/>
              </a:rPr>
              <a:t>Крым</a:t>
            </a:r>
            <a:r>
              <a:rPr lang="uk-UA" baseline="0" dirty="0" smtClean="0">
                <a:latin typeface="Constantia" pitchFamily="18" charset="0"/>
              </a:rPr>
              <a:t>, </a:t>
            </a:r>
            <a:r>
              <a:rPr lang="uk-UA" baseline="0" dirty="0" err="1" smtClean="0">
                <a:latin typeface="Constantia" pitchFamily="18" charset="0"/>
              </a:rPr>
              <a:t>Симферополь</a:t>
            </a:r>
            <a:r>
              <a:rPr lang="uk-UA" baseline="0" dirty="0" smtClean="0">
                <a:latin typeface="Constantia" pitchFamily="18" charset="0"/>
              </a:rPr>
              <a:t>) – </a:t>
            </a:r>
            <a:r>
              <a:rPr lang="uk-UA" baseline="0" dirty="0" err="1" smtClean="0">
                <a:latin typeface="Constantia" pitchFamily="18" charset="0"/>
              </a:rPr>
              <a:t>после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крещения</a:t>
            </a:r>
            <a:r>
              <a:rPr lang="uk-UA" baseline="0" dirty="0" smtClean="0">
                <a:latin typeface="Constantia" pitchFamily="18" charset="0"/>
              </a:rPr>
              <a:t> – </a:t>
            </a:r>
            <a:r>
              <a:rPr lang="uk-UA" baseline="0" dirty="0" err="1" smtClean="0">
                <a:latin typeface="Constantia" pitchFamily="18" charset="0"/>
              </a:rPr>
              <a:t>еще</a:t>
            </a:r>
            <a:r>
              <a:rPr lang="uk-UA" baseline="0" dirty="0" smtClean="0">
                <a:latin typeface="Constantia" pitchFamily="18" charset="0"/>
              </a:rPr>
              <a:t> 3 мес – не всё </a:t>
            </a:r>
            <a:r>
              <a:rPr lang="uk-UA" baseline="0" dirty="0" err="1" smtClean="0">
                <a:latin typeface="Constantia" pitchFamily="18" charset="0"/>
              </a:rPr>
              <a:t>успели</a:t>
            </a:r>
            <a:endParaRPr lang="uk-UA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smtClean="0">
                <a:latin typeface="Constantia" pitchFamily="18" charset="0"/>
              </a:rPr>
              <a:t>ІІІ – Степанюк </a:t>
            </a:r>
            <a:r>
              <a:rPr lang="uk-UA" baseline="0" dirty="0" err="1" smtClean="0">
                <a:latin typeface="Constantia" pitchFamily="18" charset="0"/>
              </a:rPr>
              <a:t>Сергей</a:t>
            </a:r>
            <a:r>
              <a:rPr lang="uk-UA" baseline="0" dirty="0" smtClean="0">
                <a:latin typeface="Constantia" pitchFamily="18" charset="0"/>
              </a:rPr>
              <a:t> (рук </a:t>
            </a:r>
            <a:r>
              <a:rPr lang="uk-UA" baseline="0" dirty="0" err="1" smtClean="0">
                <a:latin typeface="Constantia" pitchFamily="18" charset="0"/>
              </a:rPr>
              <a:t>отд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Информации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УУК</a:t>
            </a:r>
            <a:r>
              <a:rPr lang="uk-UA" baseline="0" dirty="0" smtClean="0">
                <a:latin typeface="Constantia" pitchFamily="18" charset="0"/>
              </a:rPr>
              <a:t>) – </a:t>
            </a:r>
            <a:r>
              <a:rPr lang="uk-UA" baseline="0" dirty="0" err="1" smtClean="0">
                <a:latin typeface="Constantia" pitchFamily="18" charset="0"/>
              </a:rPr>
              <a:t>тогда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молод</a:t>
            </a:r>
            <a:r>
              <a:rPr lang="uk-UA" baseline="0" dirty="0" smtClean="0">
                <a:latin typeface="Constantia" pitchFamily="18" charset="0"/>
              </a:rPr>
              <a:t>. </a:t>
            </a:r>
            <a:r>
              <a:rPr lang="uk-UA" baseline="0" dirty="0" err="1" smtClean="0">
                <a:latin typeface="Constantia" pitchFamily="18" charset="0"/>
              </a:rPr>
              <a:t>Руков</a:t>
            </a:r>
            <a:r>
              <a:rPr lang="uk-UA" baseline="0" dirty="0" smtClean="0">
                <a:latin typeface="Constantia" pitchFamily="18" charset="0"/>
              </a:rPr>
              <a:t>. </a:t>
            </a:r>
            <a:r>
              <a:rPr lang="uk-UA" baseline="0" dirty="0" err="1" smtClean="0">
                <a:latin typeface="Constantia" pitchFamily="18" charset="0"/>
              </a:rPr>
              <a:t>Киевской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конференции</a:t>
            </a:r>
            <a:r>
              <a:rPr lang="uk-UA" baseline="0" dirty="0" smtClean="0">
                <a:latin typeface="Constantia" pitchFamily="18" charset="0"/>
              </a:rPr>
              <a:t> –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err="1" smtClean="0">
                <a:latin typeface="Constantia" pitchFamily="18" charset="0"/>
              </a:rPr>
              <a:t>брал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подростковый</a:t>
            </a:r>
            <a:r>
              <a:rPr lang="uk-UA" baseline="0" dirty="0" smtClean="0">
                <a:latin typeface="Constantia" pitchFamily="18" charset="0"/>
              </a:rPr>
              <a:t> клас – </a:t>
            </a:r>
            <a:r>
              <a:rPr lang="uk-UA" baseline="0" dirty="0" err="1" smtClean="0">
                <a:latin typeface="Constantia" pitchFamily="18" charset="0"/>
              </a:rPr>
              <a:t>доктрины</a:t>
            </a:r>
            <a:r>
              <a:rPr lang="uk-UA" baseline="0" dirty="0" smtClean="0">
                <a:latin typeface="Constantia" pitchFamily="18" charset="0"/>
              </a:rPr>
              <a:t> в </a:t>
            </a:r>
            <a:r>
              <a:rPr lang="uk-UA" baseline="0" dirty="0" err="1" smtClean="0">
                <a:latin typeface="Constantia" pitchFamily="18" charset="0"/>
              </a:rPr>
              <a:t>молод</a:t>
            </a:r>
            <a:r>
              <a:rPr lang="uk-UA" baseline="0" dirty="0" smtClean="0">
                <a:latin typeface="Constantia" pitchFamily="18" charset="0"/>
              </a:rPr>
              <a:t>. </a:t>
            </a:r>
            <a:r>
              <a:rPr lang="uk-UA" baseline="0" dirty="0" err="1" smtClean="0">
                <a:latin typeface="Constantia" pitchFamily="18" charset="0"/>
              </a:rPr>
              <a:t>Изложении</a:t>
            </a:r>
            <a:r>
              <a:rPr lang="uk-UA" baseline="0" dirty="0" smtClean="0">
                <a:latin typeface="Constantia" pitchFamily="18" charset="0"/>
              </a:rPr>
              <a:t> - 6 </a:t>
            </a:r>
            <a:r>
              <a:rPr lang="uk-UA" baseline="0" dirty="0" err="1" smtClean="0">
                <a:latin typeface="Constantia" pitchFamily="18" charset="0"/>
              </a:rPr>
              <a:t>меес</a:t>
            </a:r>
            <a:r>
              <a:rPr lang="uk-UA" baseline="0" dirty="0" smtClean="0">
                <a:latin typeface="Constantia" pitchFamily="18" charset="0"/>
              </a:rPr>
              <a:t> – 3-4 </a:t>
            </a:r>
            <a:r>
              <a:rPr lang="uk-UA" baseline="0" dirty="0" err="1" smtClean="0">
                <a:latin typeface="Constantia" pitchFamily="18" charset="0"/>
              </a:rPr>
              <a:t>чел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было</a:t>
            </a:r>
            <a:r>
              <a:rPr lang="uk-UA" baseline="0" dirty="0" smtClean="0">
                <a:latin typeface="Constantia" pitchFamily="18" charset="0"/>
              </a:rPr>
              <a:t> на </a:t>
            </a:r>
            <a:r>
              <a:rPr lang="uk-UA" baseline="0" dirty="0" err="1" smtClean="0">
                <a:latin typeface="Constantia" pitchFamily="18" charset="0"/>
              </a:rPr>
              <a:t>крещение</a:t>
            </a:r>
            <a:r>
              <a:rPr lang="uk-UA" baseline="0" dirty="0" smtClean="0">
                <a:latin typeface="Constantia" pitchFamily="18" charset="0"/>
              </a:rPr>
              <a:t> –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aseline="0" dirty="0" err="1" smtClean="0">
                <a:latin typeface="Constantia" pitchFamily="18" charset="0"/>
              </a:rPr>
              <a:t>Обидно</a:t>
            </a:r>
            <a:r>
              <a:rPr lang="uk-UA" baseline="0" dirty="0" smtClean="0">
                <a:latin typeface="Constantia" pitchFamily="18" charset="0"/>
              </a:rPr>
              <a:t>, </a:t>
            </a:r>
            <a:r>
              <a:rPr lang="uk-UA" baseline="0" dirty="0" err="1" smtClean="0">
                <a:latin typeface="Constantia" pitchFamily="18" charset="0"/>
              </a:rPr>
              <a:t>что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СВОИХ</a:t>
            </a:r>
            <a:r>
              <a:rPr lang="uk-UA" baseline="0" dirty="0" smtClean="0">
                <a:latin typeface="Constantia" pitchFamily="18" charset="0"/>
              </a:rPr>
              <a:t> и </a:t>
            </a:r>
            <a:r>
              <a:rPr lang="uk-UA" baseline="0" dirty="0" err="1" smtClean="0">
                <a:latin typeface="Constantia" pitchFamily="18" charset="0"/>
              </a:rPr>
              <a:t>МОЛОДЫХ</a:t>
            </a:r>
            <a:r>
              <a:rPr lang="uk-UA" baseline="0" dirty="0" smtClean="0">
                <a:latin typeface="Constantia" pitchFamily="18" charset="0"/>
              </a:rPr>
              <a:t> </a:t>
            </a:r>
            <a:r>
              <a:rPr lang="uk-UA" baseline="0" dirty="0" err="1" smtClean="0">
                <a:latin typeface="Constantia" pitchFamily="18" charset="0"/>
              </a:rPr>
              <a:t>теряем</a:t>
            </a:r>
            <a:r>
              <a:rPr lang="uk-UA" baseline="0" dirty="0" smtClean="0">
                <a:latin typeface="Constantia" pitchFamily="18" charset="0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latin typeface="Constantia" pitchFamily="18" charset="0"/>
              </a:rPr>
              <a:t>Где бы изучали доктрины с пастором – нет в паст классе новых людей –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latin typeface="Constantia" pitchFamily="18" charset="0"/>
              </a:rPr>
              <a:t>пусть Пастор ведет подростковый/молодежный класс -12-15 лет.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latin typeface="Constantia" pitchFamily="18" charset="0"/>
              </a:rPr>
              <a:t>Талантливый Пресвитер, или Служитель – подход к подросткам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13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90-х - книга М. Финли «Великие пророчества</a:t>
            </a:r>
            <a:r>
              <a:rPr lang="ru-RU" baseline="0" dirty="0" smtClean="0"/>
              <a:t> Библии»</a:t>
            </a:r>
            <a:r>
              <a:rPr lang="ru-RU" dirty="0" smtClean="0"/>
              <a:t> -</a:t>
            </a:r>
            <a:r>
              <a:rPr lang="ru-RU" baseline="0" dirty="0" smtClean="0"/>
              <a:t> н</a:t>
            </a:r>
            <a:r>
              <a:rPr lang="ru-RU" dirty="0" smtClean="0"/>
              <a:t>е было издано подобных книг </a:t>
            </a:r>
          </a:p>
          <a:p>
            <a:r>
              <a:rPr lang="ru-RU" baseline="0" dirty="0" smtClean="0"/>
              <a:t>Простым, но современным языком для новых людей… </a:t>
            </a:r>
          </a:p>
          <a:p>
            <a:endParaRPr lang="ru-RU" baseline="0" dirty="0" smtClean="0"/>
          </a:p>
          <a:p>
            <a:r>
              <a:rPr lang="ru-RU" dirty="0" smtClean="0"/>
              <a:t>Книга на рус. языке </a:t>
            </a:r>
            <a:r>
              <a:rPr lang="ru-RU" dirty="0" smtClean="0"/>
              <a:t>– «Секреты </a:t>
            </a:r>
            <a:r>
              <a:rPr lang="ru-RU" dirty="0" smtClean="0"/>
              <a:t>настоящего счастья» - 1 из 5 моих книги – для меня самая ценная с евангельской точки зрения</a:t>
            </a:r>
          </a:p>
          <a:p>
            <a:endParaRPr lang="ru-RU" dirty="0" smtClean="0"/>
          </a:p>
          <a:p>
            <a:r>
              <a:rPr lang="ru-RU" dirty="0" smtClean="0"/>
              <a:t>Первые</a:t>
            </a:r>
            <a:r>
              <a:rPr lang="ru-RU" baseline="0" dirty="0" smtClean="0"/>
              <a:t> 5 тем - д</a:t>
            </a:r>
            <a:r>
              <a:rPr lang="ru-RU" dirty="0" smtClean="0"/>
              <a:t>ля секулярных людей (Задорнов М.: Мы язычники православного обряда) </a:t>
            </a:r>
          </a:p>
          <a:p>
            <a:r>
              <a:rPr lang="ru-RU" dirty="0" smtClean="0"/>
              <a:t>и сомневающихся в основах и столпах христианства:</a:t>
            </a:r>
            <a:r>
              <a:rPr lang="ru-RU" baseline="0" dirty="0" smtClean="0"/>
              <a:t>  </a:t>
            </a:r>
          </a:p>
          <a:p>
            <a:r>
              <a:rPr lang="ru-RU" dirty="0" smtClean="0"/>
              <a:t>Бог-Библия- Христос – </a:t>
            </a:r>
            <a:r>
              <a:rPr lang="ru-RU" dirty="0" err="1" smtClean="0"/>
              <a:t>доказат</a:t>
            </a:r>
            <a:r>
              <a:rPr lang="ru-RU" dirty="0" smtClean="0"/>
              <a:t> воскресения и </a:t>
            </a:r>
            <a:r>
              <a:rPr lang="ru-RU" dirty="0" err="1" smtClean="0"/>
              <a:t>историчн</a:t>
            </a:r>
            <a:r>
              <a:rPr lang="ru-RU" dirty="0" smtClean="0"/>
              <a:t>.</a:t>
            </a:r>
            <a:r>
              <a:rPr lang="ru-RU" baseline="0" dirty="0" smtClean="0"/>
              <a:t> Христа, пророчества о Нем</a:t>
            </a:r>
            <a:endParaRPr lang="ru-RU" dirty="0" smtClean="0"/>
          </a:p>
          <a:p>
            <a:r>
              <a:rPr lang="ru-RU" baseline="0" dirty="0" smtClean="0"/>
              <a:t>Далее акцент книги на тех Истинах, которые отличают АСД в </a:t>
            </a:r>
            <a:r>
              <a:rPr lang="ru-RU" baseline="0" dirty="0" err="1" smtClean="0"/>
              <a:t>христ</a:t>
            </a:r>
            <a:r>
              <a:rPr lang="ru-RU" baseline="0" dirty="0" smtClean="0"/>
              <a:t> мире – </a:t>
            </a:r>
          </a:p>
          <a:p>
            <a:r>
              <a:rPr lang="ru-RU" baseline="0" dirty="0" smtClean="0"/>
              <a:t>соврем. данные об алкоголе, о вреде нечистого, детально о душе, субботе, вере родителей/большинства </a:t>
            </a:r>
            <a:r>
              <a:rPr lang="ru-RU" baseline="0" dirty="0" err="1" smtClean="0"/>
              <a:t>итд</a:t>
            </a:r>
            <a:r>
              <a:rPr lang="ru-RU" baseline="0" dirty="0" smtClean="0"/>
              <a:t>…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Мечтаю издать в виде уроков, чтобы в паст классе сразу после лекции вручить для закрепления библ. материала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756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Знаете статистику о </a:t>
            </a:r>
            <a:r>
              <a:rPr lang="ru-RU" dirty="0" smtClean="0"/>
              <a:t>высоком</a:t>
            </a:r>
            <a:r>
              <a:rPr lang="ru-RU" baseline="0" dirty="0" smtClean="0"/>
              <a:t> </a:t>
            </a:r>
            <a:r>
              <a:rPr lang="ru-RU" dirty="0" smtClean="0"/>
              <a:t>% </a:t>
            </a:r>
            <a:r>
              <a:rPr lang="ru-RU" dirty="0" smtClean="0"/>
              <a:t>заключенных в </a:t>
            </a:r>
            <a:r>
              <a:rPr lang="ru-RU" dirty="0" smtClean="0"/>
              <a:t>тюрьмах,</a:t>
            </a:r>
          </a:p>
          <a:p>
            <a:r>
              <a:rPr lang="ru-RU" dirty="0" smtClean="0"/>
              <a:t>из числа  </a:t>
            </a:r>
            <a:r>
              <a:rPr lang="ru-RU" dirty="0" smtClean="0"/>
              <a:t>которые были воспитанниками Интернатов.</a:t>
            </a:r>
          </a:p>
          <a:p>
            <a:endParaRPr lang="ru-RU" dirty="0" smtClean="0"/>
          </a:p>
          <a:p>
            <a:r>
              <a:rPr lang="ru-RU" dirty="0" smtClean="0"/>
              <a:t>С февраля 2006 – почти 12 лет – ежемесячно – не одноразово: (след. слайд)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909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Возможность</a:t>
            </a:r>
            <a:r>
              <a:rPr lang="ru-RU" baseline="0" dirty="0" smtClean="0"/>
              <a:t> п</a:t>
            </a:r>
            <a:r>
              <a:rPr lang="ru-RU" dirty="0" smtClean="0"/>
              <a:t>осеять духовные Истины в сердцах детей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dirty="0" smtClean="0"/>
              <a:t>Заложить</a:t>
            </a:r>
            <a:r>
              <a:rPr lang="ru-RU" baseline="0" dirty="0" smtClean="0"/>
              <a:t> д</a:t>
            </a:r>
            <a:r>
              <a:rPr lang="ru-RU" dirty="0" smtClean="0"/>
              <a:t>уховное основание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43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КИЕВ-1,</a:t>
            </a:r>
            <a:r>
              <a:rPr lang="ru-RU" baseline="0" dirty="0" smtClean="0"/>
              <a:t> </a:t>
            </a:r>
            <a:r>
              <a:rPr lang="ru-RU" dirty="0" smtClean="0"/>
              <a:t>ОКТЯБРЬ</a:t>
            </a:r>
            <a:r>
              <a:rPr lang="ru-RU" baseline="0" dirty="0" smtClean="0"/>
              <a:t> 2015, ЯМСКАЯ, 70</a:t>
            </a:r>
          </a:p>
          <a:p>
            <a:r>
              <a:rPr lang="ru-RU" baseline="0" dirty="0" smtClean="0"/>
              <a:t>Были в </a:t>
            </a:r>
            <a:r>
              <a:rPr lang="ru-RU" baseline="0" dirty="0" err="1" smtClean="0"/>
              <a:t>ЛДЦ</a:t>
            </a:r>
            <a:r>
              <a:rPr lang="ru-RU" baseline="0" dirty="0" smtClean="0"/>
              <a:t>, К-3, В Храме на Ямской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0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Наиболее</a:t>
            </a:r>
            <a:r>
              <a:rPr lang="ru-RU" baseline="0" dirty="0" smtClean="0"/>
              <a:t> плодоносный период – К-6 (1996-1999)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Более</a:t>
            </a:r>
            <a:r>
              <a:rPr lang="ru-RU" baseline="0" dirty="0" smtClean="0"/>
              <a:t> </a:t>
            </a:r>
            <a:r>
              <a:rPr lang="ru-RU" dirty="0" smtClean="0"/>
              <a:t>220 крещено – аренда: 10.00-12.10, 12.30-14.00- </a:t>
            </a:r>
            <a:r>
              <a:rPr lang="ru-RU" dirty="0" err="1" smtClean="0"/>
              <a:t>ЕП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3 новых общины в районных</a:t>
            </a:r>
            <a:r>
              <a:rPr lang="ru-RU" baseline="0" dirty="0" smtClean="0"/>
              <a:t> </a:t>
            </a:r>
            <a:r>
              <a:rPr lang="ru-RU" dirty="0" smtClean="0"/>
              <a:t>центрах (</a:t>
            </a:r>
            <a:r>
              <a:rPr lang="ru-RU" dirty="0" err="1" smtClean="0"/>
              <a:t>Ржищев</a:t>
            </a:r>
            <a:r>
              <a:rPr lang="ru-RU" dirty="0" smtClean="0"/>
              <a:t>, Остер, Козелец)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89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Больше праздников, чтоб радовалась община и приглашать</a:t>
            </a:r>
            <a:r>
              <a:rPr lang="ru-RU" baseline="0" dirty="0" smtClean="0"/>
              <a:t> внешних.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Убрали языческие и православные, </a:t>
            </a:r>
          </a:p>
          <a:p>
            <a:r>
              <a:rPr lang="ru-RU" baseline="0" dirty="0" smtClean="0"/>
              <a:t>люди лишенные праздников</a:t>
            </a:r>
          </a:p>
          <a:p>
            <a:r>
              <a:rPr lang="ru-RU" baseline="0" dirty="0" smtClean="0"/>
              <a:t>становятся злыми </a:t>
            </a:r>
            <a:r>
              <a:rPr lang="ru-RU" baseline="0" dirty="0" smtClean="0"/>
              <a:t>законниками.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128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549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Гонятся за многими целями и много функций и обязанностей – </a:t>
            </a:r>
          </a:p>
          <a:p>
            <a:r>
              <a:rPr lang="ru-RU" dirty="0" smtClean="0"/>
              <a:t>приоритет </a:t>
            </a:r>
            <a:r>
              <a:rPr lang="ru-RU" dirty="0" err="1" smtClean="0"/>
              <a:t>Первоапостольской</a:t>
            </a:r>
            <a:r>
              <a:rPr lang="ru-RU" dirty="0" smtClean="0"/>
              <a:t> Церкви, где был рост и успех</a:t>
            </a:r>
            <a:r>
              <a:rPr lang="ru-RU" dirty="0" smtClean="0"/>
              <a:t>:</a:t>
            </a:r>
          </a:p>
          <a:p>
            <a:r>
              <a:rPr lang="ru-RU" dirty="0" smtClean="0"/>
              <a:t>Гр. </a:t>
            </a:r>
            <a:r>
              <a:rPr lang="ru-RU" dirty="0" err="1" smtClean="0"/>
              <a:t>Ук</a:t>
            </a:r>
            <a:r>
              <a:rPr lang="ru-RU" dirty="0" smtClean="0"/>
              <a:t> </a:t>
            </a:r>
            <a:r>
              <a:rPr lang="ru-RU" dirty="0" err="1" smtClean="0"/>
              <a:t>арэстОн</a:t>
            </a:r>
            <a:r>
              <a:rPr lang="ru-RU" dirty="0" smtClean="0"/>
              <a:t> – не приемлемо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7844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Д-р Дэвид Пенно, </a:t>
            </a:r>
            <a:r>
              <a:rPr lang="en-US" sz="1200" dirty="0" err="1" smtClean="0">
                <a:solidFill>
                  <a:srgbClr val="C00000"/>
                </a:solidFill>
              </a:rPr>
              <a:t>Dmin</a:t>
            </a:r>
            <a:r>
              <a:rPr lang="en-US" sz="1200" dirty="0" smtClean="0">
                <a:solidFill>
                  <a:srgbClr val="C00000"/>
                </a:solidFill>
              </a:rPr>
              <a:t>, 2012</a:t>
            </a:r>
            <a:endParaRPr lang="ru-RU" sz="1200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Потери нивелируют</a:t>
            </a:r>
            <a:r>
              <a:rPr lang="ru-RU" baseline="0" dirty="0" smtClean="0"/>
              <a:t> количество приобретенных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52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Верю, что Дух Святой благодаря </a:t>
            </a:r>
            <a:endParaRPr lang="ru-RU" dirty="0" smtClean="0"/>
          </a:p>
          <a:p>
            <a:r>
              <a:rPr lang="ru-RU" dirty="0" smtClean="0"/>
              <a:t>вышеизложенным </a:t>
            </a:r>
            <a:r>
              <a:rPr lang="ru-RU" dirty="0" smtClean="0"/>
              <a:t>аспектам и другим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поскольку нет идеальных</a:t>
            </a:r>
            <a:r>
              <a:rPr lang="ru-RU" baseline="0" dirty="0" smtClean="0"/>
              <a:t> методов,</a:t>
            </a:r>
            <a:endParaRPr lang="ru-RU" dirty="0" smtClean="0"/>
          </a:p>
          <a:p>
            <a:r>
              <a:rPr lang="ru-RU" dirty="0" smtClean="0"/>
              <a:t>откроет двери </a:t>
            </a:r>
            <a:r>
              <a:rPr lang="ru-RU" baseline="0" dirty="0" smtClean="0"/>
              <a:t> спасения и двери Церкви </a:t>
            </a:r>
            <a:r>
              <a:rPr lang="ru-RU" dirty="0" smtClean="0"/>
              <a:t>тем, </a:t>
            </a:r>
            <a:endParaRPr lang="ru-RU" dirty="0" smtClean="0"/>
          </a:p>
          <a:p>
            <a:r>
              <a:rPr lang="ru-RU" dirty="0" smtClean="0"/>
              <a:t>кто </a:t>
            </a:r>
            <a:r>
              <a:rPr lang="ru-RU" dirty="0" smtClean="0"/>
              <a:t>искренне ищет библейскую Истину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567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приглашение и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78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Имел честь и благословение быть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1-м</a:t>
            </a:r>
            <a:r>
              <a:rPr lang="ru-RU" baseline="0" dirty="0" smtClean="0"/>
              <a:t> пастором в </a:t>
            </a:r>
            <a:r>
              <a:rPr lang="ru-RU" baseline="0" dirty="0" err="1" smtClean="0"/>
              <a:t>УГИ</a:t>
            </a:r>
            <a:r>
              <a:rPr lang="ru-RU" baseline="0" dirty="0" smtClean="0"/>
              <a:t> (теперь </a:t>
            </a:r>
            <a:r>
              <a:rPr lang="ru-RU" baseline="0" dirty="0" err="1" smtClean="0"/>
              <a:t>УАЦВО</a:t>
            </a:r>
            <a:r>
              <a:rPr lang="ru-RU" baseline="0" dirty="0" smtClean="0"/>
              <a:t>) </a:t>
            </a:r>
            <a:r>
              <a:rPr lang="ru-RU" sz="1200" dirty="0" smtClean="0">
                <a:latin typeface="Constantia" pitchFamily="18" charset="0"/>
              </a:rPr>
              <a:t>- </a:t>
            </a:r>
            <a:r>
              <a:rPr lang="ru-RU" dirty="0" smtClean="0"/>
              <a:t>студенческая</a:t>
            </a:r>
            <a:r>
              <a:rPr lang="ru-RU" baseline="0" dirty="0" smtClean="0"/>
              <a:t> Церковь - </a:t>
            </a:r>
            <a:r>
              <a:rPr lang="ru-RU" sz="1200" dirty="0" smtClean="0">
                <a:latin typeface="Constantia" pitchFamily="18" charset="0"/>
              </a:rPr>
              <a:t>(1999-2002);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27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Василий Курыло </a:t>
            </a:r>
            <a:r>
              <a:rPr lang="ru-RU" dirty="0" smtClean="0"/>
              <a:t>– </a:t>
            </a:r>
            <a:r>
              <a:rPr lang="ru-RU" dirty="0" smtClean="0"/>
              <a:t>Яворский</a:t>
            </a:r>
            <a:r>
              <a:rPr lang="ru-RU" baseline="0" dirty="0" smtClean="0"/>
              <a:t> </a:t>
            </a:r>
            <a:r>
              <a:rPr lang="ru-RU" baseline="0" dirty="0" smtClean="0"/>
              <a:t>Ив. </a:t>
            </a:r>
            <a:r>
              <a:rPr lang="ru-RU" baseline="0" dirty="0" err="1" smtClean="0"/>
              <a:t>Андр</a:t>
            </a:r>
            <a:r>
              <a:rPr lang="ru-RU" baseline="0" dirty="0" smtClean="0"/>
              <a:t>. -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3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Перед первой</a:t>
            </a:r>
            <a:r>
              <a:rPr lang="ru-RU" baseline="0" dirty="0" smtClean="0"/>
              <a:t> спутниковой программой М. Финли</a:t>
            </a:r>
            <a:endParaRPr lang="ru-RU" dirty="0" smtClean="0"/>
          </a:p>
          <a:p>
            <a:r>
              <a:rPr lang="ru-RU" dirty="0" smtClean="0"/>
              <a:t>Дом Профсоюзов</a:t>
            </a:r>
            <a:r>
              <a:rPr lang="ru-RU" baseline="0" dirty="0" smtClean="0"/>
              <a:t> - </a:t>
            </a:r>
            <a:r>
              <a:rPr lang="ru-RU" dirty="0" smtClean="0"/>
              <a:t>2004--2006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7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спутниковой программы  П. М. Кулакова – </a:t>
            </a:r>
          </a:p>
          <a:p>
            <a:r>
              <a:rPr lang="ru-RU" dirty="0" smtClean="0"/>
              <a:t>ст. Пастор </a:t>
            </a:r>
            <a:r>
              <a:rPr lang="ru-RU" dirty="0" err="1" smtClean="0"/>
              <a:t>Левобер</a:t>
            </a:r>
            <a:r>
              <a:rPr lang="ru-RU" dirty="0" smtClean="0"/>
              <a:t>. Церквей</a:t>
            </a:r>
            <a:r>
              <a:rPr lang="ru-RU" baseline="0" dirty="0" smtClean="0"/>
              <a:t> - </a:t>
            </a:r>
            <a:r>
              <a:rPr lang="ru-RU" dirty="0" err="1" smtClean="0"/>
              <a:t>ЛДЦ</a:t>
            </a:r>
            <a:r>
              <a:rPr lang="ru-RU" dirty="0" smtClean="0"/>
              <a:t> - 2006—2009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86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- </a:t>
            </a:r>
            <a:r>
              <a:rPr lang="uk-UA" baseline="0" dirty="0" smtClean="0"/>
              <a:t>К-1 - </a:t>
            </a:r>
            <a:r>
              <a:rPr lang="uk-UA" dirty="0" err="1" smtClean="0"/>
              <a:t>Окт</a:t>
            </a:r>
            <a:r>
              <a:rPr lang="uk-UA" dirty="0" smtClean="0"/>
              <a:t>. 2014 –</a:t>
            </a:r>
            <a:r>
              <a:rPr lang="uk-UA" baseline="0" dirty="0" smtClean="0"/>
              <a:t> до н</a:t>
            </a:r>
            <a:r>
              <a:rPr lang="ru-RU" baseline="0" dirty="0" err="1" smtClean="0"/>
              <a:t>ыне</a:t>
            </a:r>
            <a:r>
              <a:rPr lang="ru-RU" baseline="0" dirty="0" smtClean="0"/>
              <a:t> - </a:t>
            </a:r>
            <a:r>
              <a:rPr lang="uk-UA" baseline="0" dirty="0" smtClean="0"/>
              <a:t>615 </a:t>
            </a:r>
            <a:r>
              <a:rPr lang="uk-UA" baseline="0" dirty="0" err="1" smtClean="0"/>
              <a:t>ЧЕЛ</a:t>
            </a:r>
            <a:r>
              <a:rPr lang="uk-UA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730F-BB7C-401F-BCFE-374638D1B6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8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450" y="174625"/>
            <a:ext cx="412750" cy="831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8" name="Rectangle 10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DE316F6-78D9-4C57-981E-F7FE444B02B6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6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9501-1FBB-4920-894C-545377E656D4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02999-9333-4044-8211-DF2072FF8CE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2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DF7DC-EB4A-43B5-B992-B6529FDE0DB5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1DAC-112C-4264-BDB9-8B2D6BD8154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9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E429B-FFF7-4853-B93B-BFF670CCC2D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A227B-7D87-45F0-96EF-5B27FDE9AB3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2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450" y="174625"/>
            <a:ext cx="412750" cy="831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C67A2-E3EA-4CC5-AACE-8DD24A5B9F18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213" y="6423025"/>
            <a:ext cx="33162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4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9388" y="3370263"/>
            <a:ext cx="220662" cy="369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4973-7B89-4DB5-B9E2-66746613ECFF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3F7-1053-4414-9A85-5B2CB9D289B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0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025" y="4632325"/>
            <a:ext cx="220663" cy="3698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727E2-38F3-4B26-98B0-4AA3F89D5C9B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4914-340D-4E1A-942F-951394C8885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4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282575" y="228600"/>
            <a:ext cx="638651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450" y="174625"/>
            <a:ext cx="412750" cy="831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8" name="Rectangle 9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B5293C-AA1B-469E-8064-E9DAF1A52C8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E899F-2897-42AA-9EE9-C4D3697C08D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4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450" y="174625"/>
            <a:ext cx="412750" cy="831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9" name="Rectangle 9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4624388" y="4535488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6"/>
          </p:nvPr>
        </p:nvSpPr>
        <p:spPr>
          <a:xfrm>
            <a:off x="3048000" y="6235700"/>
            <a:ext cx="13477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7A774A-490B-47DD-B74F-24B016D75E3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81000" y="6235700"/>
            <a:ext cx="259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169A4-60B4-450E-A652-C87F332EF86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9800" y="3370263"/>
            <a:ext cx="220663" cy="369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56D4-4D73-403A-ACF6-5D29DF230DE5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36A55-65F4-4DA1-BE5C-D28745DFD2C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75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39E8B-619C-4234-9AEC-02FB54C327F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62418-71B4-483B-B3ED-6A94FBCD58F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2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6" name="Rectangle 9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D984-F1AF-48C1-AA68-08155370B276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57E9-30AF-4C56-817C-6E938031892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31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8593932" y="561181"/>
            <a:ext cx="260350" cy="5540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08D6E-70A1-4EB6-9118-742B95D3DB27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B94F-493C-4264-A4B9-598E08B45B2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1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8" name="Rectangle 10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15D5755-633F-4043-A18A-DED1FA3DAB9A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5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6" name="Rectangle 9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CC9E-DF8C-43E7-8BEA-4DA1FAB65925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630D-464F-4150-9270-DDF3869F764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15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19B6D-80A5-4403-83E0-AF7626D4FB3D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4DCF-D305-495B-A418-1B7C367B835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86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C56BD68-3070-4C66-8CE8-4DAA39A7E150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2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58813" y="228600"/>
            <a:ext cx="82010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003425" y="3111500"/>
            <a:ext cx="2603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0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6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45BAAED-89E8-4B6B-9E8B-66F82D70677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3CBAD-CE73-45FD-ABE3-C27B05FA2A1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91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4B267-2226-4D5A-938B-54FE96FBEE14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C4C94-904B-4F0E-BF15-FAC63E89A08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58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5BC33-4939-471A-8135-C87F164DEA94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848A0-0E9D-4CD1-9559-B3ADC234A49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49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6" name="Rectangle 13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D7395-CA3C-47CB-81C0-77A7110D1AAC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8133-DCB4-4A2B-9557-9B050565BC8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79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8919-9F33-45E5-BAFB-4F643041564A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CD94F-30A2-478F-B8B6-D05DC4B0359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8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72B6F-C7FC-4410-8CB0-8473051E3EE1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2E560-C233-4CF7-84F1-71946D871B7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80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3C3EF-C23C-4757-82B9-CB53A429D331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FCEF7-2C47-4FEF-B7C5-E474024FDA4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7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797D1-FECD-42BB-8F95-88F044FA3849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7F2C4-5F23-4879-AFEC-0CD3ED27013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61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837E2-034C-4A3F-9169-DB43AD299520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2E12-82AC-419C-91DB-543C64CB9E3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62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2ECC2-6C3A-42D2-8058-E8E3702C5F20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213" y="6423025"/>
            <a:ext cx="33162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39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989388" y="3370263"/>
            <a:ext cx="220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B870B8"/>
                </a:solidFill>
                <a:latin typeface="Rockwell" pitchFamily="18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62195-799E-4BFB-8517-6D2CE152C2CF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A81C-6572-4B37-A0C2-F55B903A44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9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27025" y="4632325"/>
            <a:ext cx="22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B870B8"/>
                </a:solidFill>
                <a:latin typeface="Rockwell" pitchFamily="18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60A2-6B7E-4EF9-8BE3-93A3F4390576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59FB-4FA2-431B-9E60-52C73D37C53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31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282575" y="228600"/>
            <a:ext cx="638651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8" name="Rectangle 9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57954E-7093-402C-8AA9-A259090E2EF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4D1A-C1B3-4032-94C9-FFFDD15A24A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18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9" name="Rectangle 9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4624388" y="4535488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6"/>
          </p:nvPr>
        </p:nvSpPr>
        <p:spPr>
          <a:xfrm>
            <a:off x="3048000" y="6235700"/>
            <a:ext cx="13477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1E847F-6249-471D-B731-AC4BA542A2D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81000" y="6235700"/>
            <a:ext cx="259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AD7A-8220-4F48-AD6A-9E79EE1F777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49800" y="3370263"/>
            <a:ext cx="220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B870B8"/>
                </a:solidFill>
                <a:latin typeface="Rockwell" pitchFamily="18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20032-399B-4588-ABB7-A8D4A87F11CE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D87DC-F538-4144-95B5-7D5D4C97E61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8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5681-9E0D-4799-88A1-C0D3F719CC2D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7B63-13DE-440B-99A7-74739D04CC1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450" y="174625"/>
            <a:ext cx="412750" cy="831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4A357ED-5233-421B-86A2-58FBC3A208D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30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 rot="16200000">
            <a:off x="8593932" y="561181"/>
            <a:ext cx="260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600" b="1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7A639-5581-4C59-BF43-A4B603394A1D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C6160-2018-4FCE-BC94-C55706AA0F9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8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58813" y="228600"/>
            <a:ext cx="82010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3425" y="3111500"/>
            <a:ext cx="260350" cy="6143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40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6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DD91371-F420-4F76-9B58-0745D998AEA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A77F-8FEC-435F-AE3E-8133D052826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5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DC563-0A1D-4BDB-A1EA-12BF8EC93F91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07A2-C379-4FFC-BCB7-801511E8F2A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4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5395A-A181-43BC-A80B-DA14585BD832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C50E8-A0CF-4C03-B371-4EA44E2498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7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6" name="Rectangle 13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07139-46F6-40E9-BD6B-C687CDFB5D7E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79C4C-1B1F-4555-A02A-D186A3D35F8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838" y="228600"/>
            <a:ext cx="260350" cy="5540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cs typeface="Aria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62D64-CC86-4F21-9356-84D09103C730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FF980-4235-4DCA-8FBB-BA86CAE785C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3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7C3D0A6-1BA2-4536-AEBB-15158B525768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62A2314F-0B3C-4C3C-BDF8-B2DAAB420FEF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0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B870B8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B870B8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6E999A94-E586-424C-A4B7-1A317D4F8FB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>
                <a:defRPr/>
              </a:pPr>
              <a:t>10/30/2017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BC95D127-4784-4D69-9DA6-E138ABE0F5A0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B870B8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B870B8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547664" y="3501008"/>
            <a:ext cx="6408712" cy="136207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Constantia" pitchFamily="18" charset="0"/>
              </a:rPr>
              <a:t>ПУТИ РОСТА ЦЕРКВИ </a:t>
            </a:r>
            <a:r>
              <a:rPr lang="ru-RU" sz="4400" b="1" dirty="0" smtClean="0">
                <a:solidFill>
                  <a:srgbClr val="FFFF00"/>
                </a:solidFill>
                <a:latin typeface="Constantia" pitchFamily="18" charset="0"/>
              </a:rPr>
              <a:t>АДВЕНТИСТОВ СЕДЬМОГО </a:t>
            </a:r>
            <a:r>
              <a:rPr lang="ru-RU" sz="4400" b="1" dirty="0">
                <a:solidFill>
                  <a:srgbClr val="FFFF00"/>
                </a:solidFill>
                <a:latin typeface="Constantia" pitchFamily="18" charset="0"/>
              </a:rPr>
              <a:t>ДНЯ</a:t>
            </a:r>
            <a:r>
              <a:rPr lang="ru-RU" sz="4400" dirty="0">
                <a:solidFill>
                  <a:srgbClr val="FFFF00"/>
                </a:solidFill>
                <a:latin typeface="Constantia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Constantia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Constantia" pitchFamily="18" charset="0"/>
              </a:rPr>
              <a:t>В ЕВРО-АЗИАТСКОМ ДИВИЗИОНЕ</a:t>
            </a:r>
            <a:endParaRPr lang="ru-RU" sz="4400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>
          <a:xfrm>
            <a:off x="1475656" y="4495800"/>
            <a:ext cx="7128792" cy="1500188"/>
          </a:xfrm>
        </p:spPr>
        <p:txBody>
          <a:bodyPr/>
          <a:lstStyle/>
          <a:p>
            <a:pPr algn="r" eaLnBrk="1" hangingPunct="1"/>
            <a:endParaRPr lang="en-US" dirty="0" smtClean="0">
              <a:latin typeface="Georgia" pitchFamily="18" charset="0"/>
            </a:endParaRPr>
          </a:p>
          <a:p>
            <a:pPr algn="r" eaLnBrk="1" hangingPunct="1"/>
            <a:endParaRPr lang="en-US" dirty="0">
              <a:latin typeface="Georgia" pitchFamily="18" charset="0"/>
            </a:endParaRPr>
          </a:p>
          <a:p>
            <a:pPr algn="r" eaLnBrk="1" hangingPunct="1"/>
            <a:endParaRPr lang="en-US" dirty="0" smtClean="0">
              <a:latin typeface="Georgia" pitchFamily="18" charset="0"/>
            </a:endParaRPr>
          </a:p>
          <a:p>
            <a:pPr algn="r" eaLnBrk="1" hangingPunct="1"/>
            <a:endParaRPr lang="en-US" dirty="0">
              <a:latin typeface="Georgia" pitchFamily="18" charset="0"/>
            </a:endParaRPr>
          </a:p>
          <a:p>
            <a:pPr algn="r" eaLnBrk="1" hangingPunct="1"/>
            <a:r>
              <a:rPr lang="ru-RU" sz="2000" dirty="0" smtClean="0">
                <a:latin typeface="Constantia" pitchFamily="18" charset="0"/>
              </a:rPr>
              <a:t>Игорь Корещук, </a:t>
            </a:r>
            <a:r>
              <a:rPr lang="en-US" sz="2000" dirty="0" err="1" smtClean="0">
                <a:latin typeface="Constantia" pitchFamily="18" charset="0"/>
              </a:rPr>
              <a:t>DMin</a:t>
            </a:r>
            <a:endParaRPr lang="en-US" sz="2000" dirty="0" smtClean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28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КРЕЩЕНИЕ, </a:t>
            </a:r>
            <a:r>
              <a:rPr lang="ru-RU" dirty="0" err="1" smtClean="0"/>
              <a:t>ЛДЦ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г. Киев, сентябрь 2017</a:t>
            </a:r>
            <a:endParaRPr lang="ru-RU" dirty="0"/>
          </a:p>
        </p:txBody>
      </p:sp>
      <p:pic>
        <p:nvPicPr>
          <p:cNvPr id="30723" name="Picture 3" descr="E:\!!!ФОТО\Хрещення 23.09.2017 ЛДЦ\P10602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2" y="1981200"/>
            <a:ext cx="5520205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E:\!!!ФОТО\Хрещення 23.09.2017 ЛДЦ\P10603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!!!ФОТО\!!! СЕМЬЯ\!!!ФОТО ПРОФИ СЕМЬЯ 2014\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233746"/>
            <a:ext cx="10732437" cy="71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547664" y="3501008"/>
            <a:ext cx="6408712" cy="136207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Constantia" pitchFamily="18" charset="0"/>
              </a:rPr>
              <a:t>ПУТИ РОСТА ЦЕРКВИ </a:t>
            </a:r>
            <a:r>
              <a:rPr lang="ru-RU" sz="4400" b="1" dirty="0" smtClean="0">
                <a:solidFill>
                  <a:srgbClr val="FFFF00"/>
                </a:solidFill>
                <a:latin typeface="Constantia" pitchFamily="18" charset="0"/>
              </a:rPr>
              <a:t>АДВЕНТИСТОВ СЕДЬМОГО </a:t>
            </a:r>
            <a:r>
              <a:rPr lang="ru-RU" sz="4400" b="1" dirty="0">
                <a:solidFill>
                  <a:srgbClr val="FFFF00"/>
                </a:solidFill>
                <a:latin typeface="Constantia" pitchFamily="18" charset="0"/>
              </a:rPr>
              <a:t>ДНЯ</a:t>
            </a:r>
            <a:r>
              <a:rPr lang="ru-RU" sz="4400" dirty="0">
                <a:solidFill>
                  <a:srgbClr val="FFFF00"/>
                </a:solidFill>
                <a:latin typeface="Constantia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Constantia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Constantia" pitchFamily="18" charset="0"/>
              </a:rPr>
              <a:t>В ЕВРО-АЗИАТСКОМ ДИВИЗИОНЕ</a:t>
            </a:r>
            <a:endParaRPr lang="ru-RU" sz="4400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>
          <a:xfrm>
            <a:off x="1475656" y="4495800"/>
            <a:ext cx="6449144" cy="1500188"/>
          </a:xfrm>
        </p:spPr>
        <p:txBody>
          <a:bodyPr/>
          <a:lstStyle/>
          <a:p>
            <a:pPr eaLnBrk="1" hangingPunct="1"/>
            <a:endParaRPr lang="en-US" dirty="0" smtClean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8136904" cy="833437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spc="300" dirty="0"/>
              <a:t/>
            </a:r>
            <a:br>
              <a:rPr lang="ru-RU" sz="2400" b="1" spc="300" dirty="0"/>
            </a:br>
            <a:r>
              <a:rPr lang="ru-RU" sz="2400" b="1" spc="300" dirty="0"/>
              <a:t/>
            </a:r>
            <a:br>
              <a:rPr lang="ru-RU" sz="2400" b="1" spc="300" dirty="0"/>
            </a:br>
            <a:r>
              <a:rPr lang="ru-RU" sz="2400" b="1" spc="300" dirty="0"/>
              <a:t/>
            </a:r>
            <a:br>
              <a:rPr lang="ru-RU" sz="2400" b="1" spc="300" dirty="0"/>
            </a:br>
            <a:r>
              <a:rPr lang="uk-UA" sz="2800" b="1" spc="300" dirty="0" smtClean="0">
                <a:latin typeface="Constantia" pitchFamily="18" charset="0"/>
              </a:rPr>
              <a:t>І.  </a:t>
            </a:r>
            <a:r>
              <a:rPr lang="ru-RU" sz="2800" b="1" spc="300" dirty="0" err="1" smtClean="0">
                <a:latin typeface="Constantia" pitchFamily="18" charset="0"/>
                <a:ea typeface="Calibri"/>
                <a:cs typeface="Times New Roman"/>
              </a:rPr>
              <a:t>ЭККЛЕЗИОЛОГИЧЕСКИЙ</a:t>
            </a:r>
            <a:r>
              <a:rPr lang="ru-RU" sz="2800" b="1" spc="300" dirty="0" smtClean="0">
                <a:latin typeface="Constantia" pitchFamily="18" charset="0"/>
                <a:ea typeface="Calibri"/>
                <a:cs typeface="Times New Roman"/>
              </a:rPr>
              <a:t> АСПЕКТ</a:t>
            </a:r>
            <a:r>
              <a:rPr lang="ru-RU" sz="2800" b="1" spc="300" dirty="0" smtClean="0">
                <a:latin typeface="Constantia" pitchFamily="18" charset="0"/>
              </a:rPr>
              <a:t/>
            </a:r>
            <a:br>
              <a:rPr lang="ru-RU" sz="2800" b="1" spc="300" dirty="0" smtClean="0">
                <a:latin typeface="Constantia" pitchFamily="18" charset="0"/>
              </a:rPr>
            </a:br>
            <a:r>
              <a:rPr lang="ru-RU" sz="2800" b="1" spc="300" dirty="0" err="1" smtClean="0">
                <a:latin typeface="Constantia" pitchFamily="18" charset="0"/>
              </a:rPr>
              <a:t>ІІ</a:t>
            </a:r>
            <a:r>
              <a:rPr lang="ru-RU" sz="2800" b="1" spc="300" dirty="0" smtClean="0">
                <a:latin typeface="Constantia" pitchFamily="18" charset="0"/>
              </a:rPr>
              <a:t>. ЛИТУРГИЧЕСКИЙ АСПЕКТ</a:t>
            </a:r>
            <a:r>
              <a:rPr lang="ru-RU" sz="2800" b="1" dirty="0" smtClean="0">
                <a:latin typeface="Constantia" pitchFamily="18" charset="0"/>
              </a:rPr>
              <a:t/>
            </a:r>
            <a:br>
              <a:rPr lang="ru-RU" sz="2800" b="1" dirty="0" smtClean="0">
                <a:latin typeface="Constantia" pitchFamily="18" charset="0"/>
              </a:rPr>
            </a:br>
            <a:r>
              <a:rPr lang="ru-RU" sz="2800" b="1" dirty="0" err="1" smtClean="0">
                <a:latin typeface="Constantia" pitchFamily="18" charset="0"/>
              </a:rPr>
              <a:t>ІІІ</a:t>
            </a:r>
            <a:r>
              <a:rPr lang="ru-RU" sz="2800" b="1" dirty="0" smtClean="0">
                <a:latin typeface="Constantia" pitchFamily="18" charset="0"/>
              </a:rPr>
              <a:t>. </a:t>
            </a:r>
            <a:r>
              <a:rPr lang="ru-RU" sz="2800" b="1" dirty="0" err="1" smtClean="0">
                <a:latin typeface="Constantia" pitchFamily="18" charset="0"/>
              </a:rPr>
              <a:t>МИССИОЛОГИЧЕСКИЙ</a:t>
            </a:r>
            <a:r>
              <a:rPr lang="ru-RU" sz="2800" b="1" dirty="0" smtClean="0">
                <a:latin typeface="Constantia" pitchFamily="18" charset="0"/>
              </a:rPr>
              <a:t> АСПЕКТ</a:t>
            </a:r>
            <a:endParaRPr lang="en-US" sz="3200" b="1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6858000"/>
            <a:ext cx="6191250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074" name="Picture 2" descr="Картинки по запросу flow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71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4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6984776" cy="8334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spc="300" dirty="0"/>
              <a:t/>
            </a:r>
            <a:br>
              <a:rPr lang="ru-RU" sz="3200" b="1" spc="300" dirty="0"/>
            </a:br>
            <a:r>
              <a:rPr lang="ru-RU" sz="3200" b="1" spc="300" dirty="0" smtClean="0"/>
              <a:t/>
            </a:r>
            <a:br>
              <a:rPr lang="ru-RU" sz="3200" b="1" spc="300" dirty="0" smtClean="0"/>
            </a:br>
            <a:r>
              <a:rPr lang="ru-RU" sz="3200" b="1" spc="300" dirty="0"/>
              <a:t/>
            </a:r>
            <a:br>
              <a:rPr lang="ru-RU" sz="3200" b="1" spc="300" dirty="0"/>
            </a:br>
            <a:r>
              <a:rPr lang="uk-UA" sz="3200" b="1" spc="300" dirty="0" smtClean="0">
                <a:latin typeface="Constantia" pitchFamily="18" charset="0"/>
              </a:rPr>
              <a:t>І.  </a:t>
            </a:r>
            <a:r>
              <a:rPr lang="ru-RU" sz="3200" b="1" spc="300" dirty="0" err="1" smtClean="0">
                <a:latin typeface="Constantia" pitchFamily="18" charset="0"/>
                <a:ea typeface="Calibri"/>
                <a:cs typeface="Times New Roman"/>
              </a:rPr>
              <a:t>ЭККЛЕЗИОЛОГИЧЕСКИЙ</a:t>
            </a:r>
            <a:r>
              <a:rPr lang="ru-RU" sz="3200" b="1" spc="300" dirty="0" smtClean="0">
                <a:latin typeface="Constantia" pitchFamily="18" charset="0"/>
                <a:ea typeface="Calibri"/>
                <a:cs typeface="Times New Roman"/>
              </a:rPr>
              <a:t> </a:t>
            </a:r>
            <a:r>
              <a:rPr lang="ru-RU" sz="3200" b="1" spc="300" dirty="0">
                <a:latin typeface="Constantia" pitchFamily="18" charset="0"/>
                <a:ea typeface="Calibri"/>
                <a:cs typeface="Times New Roman"/>
              </a:rPr>
              <a:t>АСПЕКТ</a:t>
            </a:r>
            <a:r>
              <a:rPr lang="ru-RU" sz="3200" b="1" spc="300" dirty="0">
                <a:latin typeface="Constantia" pitchFamily="18" charset="0"/>
              </a:rPr>
              <a:t/>
            </a:r>
            <a:br>
              <a:rPr lang="ru-RU" sz="3200" b="1" spc="300" dirty="0">
                <a:latin typeface="Constantia" pitchFamily="18" charset="0"/>
              </a:rPr>
            </a:br>
            <a:endParaRPr lang="en-US" sz="3200" b="1" spc="300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9" y="5257800"/>
            <a:ext cx="6264696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344558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5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373616" cy="45418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Constantia" pitchFamily="18" charset="0"/>
              </a:rPr>
              <a:t>14 </a:t>
            </a:r>
            <a:r>
              <a:rPr lang="ru-RU" sz="2800" b="1" i="1" dirty="0" smtClean="0">
                <a:solidFill>
                  <a:srgbClr val="0070C0"/>
                </a:solidFill>
              </a:rPr>
              <a:t>принципов </a:t>
            </a:r>
            <a:r>
              <a:rPr lang="ru-RU" sz="2800" b="1" i="1" dirty="0">
                <a:solidFill>
                  <a:srgbClr val="0070C0"/>
                </a:solidFill>
              </a:rPr>
              <a:t>сохранения христиан в церкви </a:t>
            </a:r>
            <a:endParaRPr lang="ru-RU" sz="2800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70C0"/>
                </a:solidFill>
              </a:rPr>
              <a:t>и </a:t>
            </a:r>
            <a:r>
              <a:rPr lang="ru-RU" sz="2800" b="1" i="1" dirty="0">
                <a:solidFill>
                  <a:srgbClr val="0070C0"/>
                </a:solidFill>
              </a:rPr>
              <a:t>роста </a:t>
            </a:r>
            <a:r>
              <a:rPr lang="ru-RU" sz="2800" b="1" i="1" dirty="0" err="1">
                <a:solidFill>
                  <a:srgbClr val="0070C0"/>
                </a:solidFill>
              </a:rPr>
              <a:t>первоапостольской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церкви (</a:t>
            </a:r>
            <a:r>
              <a:rPr lang="ru-RU" sz="2800" b="1" dirty="0" err="1" smtClean="0">
                <a:solidFill>
                  <a:srgbClr val="0070C0"/>
                </a:solidFill>
                <a:latin typeface="Constantia" pitchFamily="18" charset="0"/>
              </a:rPr>
              <a:t>Деян</a:t>
            </a:r>
            <a:r>
              <a:rPr lang="ru-RU" sz="2800" b="1" dirty="0">
                <a:solidFill>
                  <a:srgbClr val="0070C0"/>
                </a:solidFill>
                <a:latin typeface="Constantia" pitchFamily="18" charset="0"/>
              </a:rPr>
              <a:t>. </a:t>
            </a:r>
            <a:r>
              <a:rPr lang="ru-RU" sz="2800" b="1" dirty="0" smtClean="0">
                <a:solidFill>
                  <a:srgbClr val="0070C0"/>
                </a:solidFill>
                <a:latin typeface="Constantia" pitchFamily="18" charset="0"/>
              </a:rPr>
              <a:t>2:41-47) </a:t>
            </a:r>
            <a:endParaRPr lang="ru-RU" sz="2800" b="1" dirty="0">
              <a:solidFill>
                <a:srgbClr val="0070C0"/>
              </a:solidFill>
              <a:latin typeface="Constant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духовного </a:t>
            </a:r>
            <a:r>
              <a:rPr lang="ru-RU" sz="2800" b="1" dirty="0" smtClean="0">
                <a:solidFill>
                  <a:schemeClr val="tx1"/>
                </a:solidFill>
              </a:rPr>
              <a:t>рождения;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</a:rPr>
              <a:t> Принцип присоединения в семью;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</a:rPr>
              <a:t> Принцип Слова;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</a:rPr>
              <a:t> Принцип постоянства;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живого общения и </a:t>
            </a:r>
            <a:r>
              <a:rPr lang="ru-RU" sz="2800" b="1" dirty="0" smtClean="0">
                <a:solidFill>
                  <a:schemeClr val="tx1"/>
                </a:solidFill>
              </a:rPr>
              <a:t>единства;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церковного принятия </a:t>
            </a:r>
            <a:r>
              <a:rPr lang="ru-RU" sz="2800" b="1" dirty="0" smtClean="0">
                <a:solidFill>
                  <a:schemeClr val="tx1"/>
                </a:solidFill>
              </a:rPr>
              <a:t>Святынь;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56500" cy="1116012"/>
          </a:xfrm>
        </p:spPr>
        <p:txBody>
          <a:bodyPr/>
          <a:lstStyle/>
          <a:p>
            <a:pPr algn="ctr" eaLnBrk="1" hangingPunct="1"/>
            <a:r>
              <a:rPr lang="ru-RU" b="1" dirty="0">
                <a:solidFill>
                  <a:srgbClr val="7030A0"/>
                </a:solidFill>
                <a:latin typeface="Constantia" pitchFamily="18" charset="0"/>
              </a:rPr>
              <a:t>ПУТИ РОСТА </a:t>
            </a: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ЦЕРКВИ</a:t>
            </a:r>
            <a:r>
              <a:rPr lang="ru-RU" b="1" dirty="0" smtClean="0">
                <a:latin typeface="Constantia" pitchFamily="18" charset="0"/>
              </a:rPr>
              <a:t/>
            </a:r>
            <a:br>
              <a:rPr lang="ru-RU" b="1" dirty="0" smtClean="0">
                <a:latin typeface="Constantia" pitchFamily="18" charset="0"/>
              </a:rPr>
            </a:br>
            <a:r>
              <a:rPr lang="uk-UA" b="1" dirty="0" smtClean="0">
                <a:latin typeface="Constantia" pitchFamily="18" charset="0"/>
              </a:rPr>
              <a:t>І.</a:t>
            </a:r>
            <a:r>
              <a:rPr lang="ru-RU" b="1" dirty="0" smtClean="0">
                <a:latin typeface="Constantia" pitchFamily="18" charset="0"/>
              </a:rPr>
              <a:t> </a:t>
            </a:r>
            <a:r>
              <a:rPr lang="ru-RU" b="1" dirty="0" err="1" smtClean="0">
                <a:latin typeface="Constantia" pitchFamily="18" charset="0"/>
              </a:rPr>
              <a:t>Экклезиологический</a:t>
            </a:r>
            <a:r>
              <a:rPr lang="ru-RU" b="1" dirty="0" smtClean="0">
                <a:latin typeface="Constantia" pitchFamily="18" charset="0"/>
              </a:rPr>
              <a:t> аспект</a:t>
            </a:r>
            <a:endParaRPr lang="pt-BR" b="1" dirty="0" smtClean="0">
              <a:latin typeface="Constant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05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41837"/>
          </a:xfrm>
        </p:spPr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Принцип молитвы;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благоговения;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отношения к </a:t>
            </a:r>
            <a:r>
              <a:rPr lang="ru-RU" sz="2800" b="1" dirty="0" smtClean="0">
                <a:solidFill>
                  <a:schemeClr val="tx1"/>
                </a:solidFill>
              </a:rPr>
              <a:t>собственности;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богослужебного </a:t>
            </a:r>
            <a:r>
              <a:rPr lang="ru-RU" sz="2800" b="1" dirty="0" smtClean="0">
                <a:solidFill>
                  <a:schemeClr val="tx1"/>
                </a:solidFill>
              </a:rPr>
              <a:t>поклонения;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малых </a:t>
            </a:r>
            <a:r>
              <a:rPr lang="ru-RU" sz="2800" b="1" dirty="0" smtClean="0">
                <a:solidFill>
                  <a:schemeClr val="tx1"/>
                </a:solidFill>
              </a:rPr>
              <a:t>групп;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оптимизма;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>
                <a:solidFill>
                  <a:schemeClr val="tx1"/>
                </a:solidFill>
              </a:rPr>
              <a:t>евангельской </a:t>
            </a:r>
            <a:r>
              <a:rPr lang="ru-RU" sz="2800" b="1" dirty="0" smtClean="0">
                <a:solidFill>
                  <a:schemeClr val="tx1"/>
                </a:solidFill>
              </a:rPr>
              <a:t>простоты;</a:t>
            </a: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ru-RU" sz="2800" b="1" dirty="0" smtClean="0">
                <a:solidFill>
                  <a:schemeClr val="tx1"/>
                </a:solidFill>
              </a:rPr>
              <a:t> Принцип </a:t>
            </a:r>
            <a:r>
              <a:rPr lang="ru-RU" sz="2800" b="1" dirty="0" err="1">
                <a:solidFill>
                  <a:schemeClr val="tx1"/>
                </a:solidFill>
              </a:rPr>
              <a:t>воздавания</a:t>
            </a:r>
            <a:r>
              <a:rPr lang="ru-RU" sz="2800" b="1" dirty="0">
                <a:solidFill>
                  <a:schemeClr val="tx1"/>
                </a:solidFill>
              </a:rPr>
              <a:t> славы </a:t>
            </a:r>
            <a:r>
              <a:rPr lang="ru-RU" sz="2800" b="1" dirty="0" smtClean="0">
                <a:solidFill>
                  <a:schemeClr val="tx1"/>
                </a:solidFill>
              </a:rPr>
              <a:t>Богу;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56500" cy="1116012"/>
          </a:xfrm>
        </p:spPr>
        <p:txBody>
          <a:bodyPr/>
          <a:lstStyle/>
          <a:p>
            <a:pPr algn="ctr" eaLnBrk="1" hangingPunct="1"/>
            <a:r>
              <a:rPr lang="ru-RU" b="1" dirty="0">
                <a:solidFill>
                  <a:srgbClr val="7030A0"/>
                </a:solidFill>
                <a:latin typeface="Constantia" pitchFamily="18" charset="0"/>
              </a:rPr>
              <a:t>ПУТИ РОСТА ЦЕРКВИ</a:t>
            </a:r>
            <a:r>
              <a:rPr lang="ru-RU" b="1" dirty="0">
                <a:solidFill>
                  <a:srgbClr val="663366"/>
                </a:solidFill>
                <a:latin typeface="Constantia" pitchFamily="18" charset="0"/>
              </a:rPr>
              <a:t/>
            </a:r>
            <a:br>
              <a:rPr lang="ru-RU" b="1" dirty="0">
                <a:solidFill>
                  <a:srgbClr val="663366"/>
                </a:solidFill>
                <a:latin typeface="Constantia" pitchFamily="18" charset="0"/>
              </a:rPr>
            </a:br>
            <a:r>
              <a:rPr lang="uk-UA" b="1" dirty="0">
                <a:solidFill>
                  <a:srgbClr val="663366"/>
                </a:solidFill>
                <a:latin typeface="Constantia" pitchFamily="18" charset="0"/>
              </a:rPr>
              <a:t>І.</a:t>
            </a:r>
            <a:r>
              <a:rPr lang="ru-RU" b="1" dirty="0">
                <a:solidFill>
                  <a:srgbClr val="663366"/>
                </a:solidFill>
                <a:latin typeface="Constantia" pitchFamily="18" charset="0"/>
              </a:rPr>
              <a:t> </a:t>
            </a:r>
            <a:r>
              <a:rPr lang="ru-RU" b="1" dirty="0" err="1">
                <a:solidFill>
                  <a:srgbClr val="663366"/>
                </a:solidFill>
                <a:latin typeface="Constantia" pitchFamily="18" charset="0"/>
              </a:rPr>
              <a:t>Экклезиологический</a:t>
            </a:r>
            <a:r>
              <a:rPr lang="ru-RU" b="1" dirty="0">
                <a:solidFill>
                  <a:srgbClr val="663366"/>
                </a:solidFill>
                <a:latin typeface="Constantia" pitchFamily="18" charset="0"/>
              </a:rPr>
              <a:t> аспект</a:t>
            </a:r>
            <a:endParaRPr lang="pt-BR" b="1" dirty="0" smtClean="0">
              <a:latin typeface="Constant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65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418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spc="300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РЕЗУЛЬТАТЫ </a:t>
            </a:r>
            <a:r>
              <a:rPr lang="ru-RU" sz="2800" b="1" spc="300" dirty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И ПЛОДЫ</a:t>
            </a:r>
          </a:p>
          <a:p>
            <a:pPr lvl="0"/>
            <a:r>
              <a:rPr lang="ru-RU" sz="2800" dirty="0" smtClean="0"/>
              <a:t> «</a:t>
            </a:r>
            <a:r>
              <a:rPr lang="ru-RU" sz="2800" dirty="0"/>
              <a:t>И находясь </a:t>
            </a:r>
            <a:r>
              <a:rPr lang="ru-RU" sz="2800" i="1" dirty="0"/>
              <a:t>в любви</a:t>
            </a:r>
            <a:r>
              <a:rPr lang="ru-RU" sz="2800" dirty="0"/>
              <a:t> у всего народа» (47).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«Господь </a:t>
            </a:r>
            <a:r>
              <a:rPr lang="ru-RU" sz="2800" dirty="0"/>
              <a:t>же </a:t>
            </a:r>
            <a:r>
              <a:rPr lang="ru-RU" sz="2800" i="1" dirty="0"/>
              <a:t>ежедневно</a:t>
            </a:r>
            <a:r>
              <a:rPr lang="ru-RU" sz="2800" dirty="0"/>
              <a:t> прилагал спасаемых к Церкви» (47). </a:t>
            </a:r>
          </a:p>
          <a:p>
            <a:r>
              <a:rPr lang="ru-RU" sz="2800" dirty="0" smtClean="0"/>
              <a:t> Вследствие </a:t>
            </a:r>
            <a:r>
              <a:rPr lang="ru-RU" sz="2800" dirty="0"/>
              <a:t>применения церковью вышеизложенных принципов стали массовые крещения по </a:t>
            </a:r>
            <a:r>
              <a:rPr lang="ru-RU" sz="2800" b="1" dirty="0"/>
              <a:t>три тысячи </a:t>
            </a:r>
            <a:r>
              <a:rPr lang="ru-RU" sz="2800" dirty="0"/>
              <a:t>людей (2:41), </a:t>
            </a:r>
            <a:r>
              <a:rPr lang="ru-RU" sz="2800" dirty="0" smtClean="0"/>
              <a:t> </a:t>
            </a:r>
            <a:r>
              <a:rPr lang="ru-RU" sz="2800" b="1" dirty="0" smtClean="0"/>
              <a:t>пять </a:t>
            </a:r>
            <a:r>
              <a:rPr lang="ru-RU" sz="2800" b="1" dirty="0"/>
              <a:t>тысяч </a:t>
            </a:r>
            <a:r>
              <a:rPr lang="ru-RU" sz="2800" dirty="0"/>
              <a:t>(4:4), и что самое главное: «И церкви </a:t>
            </a:r>
            <a:r>
              <a:rPr lang="ru-RU" sz="2800" b="1" i="1" dirty="0"/>
              <a:t>утверждались верою </a:t>
            </a:r>
            <a:r>
              <a:rPr lang="ru-RU" sz="2800" dirty="0"/>
              <a:t>и ежедневно </a:t>
            </a:r>
            <a:r>
              <a:rPr lang="ru-RU" sz="2800" b="1" i="1" dirty="0"/>
              <a:t>увеличивались числом</a:t>
            </a:r>
            <a:r>
              <a:rPr lang="ru-RU" sz="2800" dirty="0"/>
              <a:t>» (</a:t>
            </a:r>
            <a:r>
              <a:rPr lang="ru-RU" sz="2800" dirty="0" err="1"/>
              <a:t>Деян</a:t>
            </a:r>
            <a:r>
              <a:rPr lang="ru-RU" sz="2800" dirty="0"/>
              <a:t>. 16:5).</a:t>
            </a:r>
          </a:p>
          <a:p>
            <a:endParaRPr lang="ru-RU" sz="2800" dirty="0">
              <a:latin typeface="Constantia" pitchFamily="18" charset="0"/>
            </a:endParaRPr>
          </a:p>
          <a:p>
            <a:pPr lvl="3" eaLnBrk="1" hangingPunct="1"/>
            <a:endParaRPr lang="pt-BR" dirty="0" smtClean="0">
              <a:latin typeface="Georgia" pitchFamily="18" charset="0"/>
              <a:ea typeface="ＭＳ Ｐゴシック" pitchFamily="34" charset="-128"/>
            </a:endParaRPr>
          </a:p>
          <a:p>
            <a:pPr lvl="2" eaLnBrk="1" hangingPunct="1">
              <a:buFont typeface="Wingdings 2" pitchFamily="18" charset="2"/>
              <a:buNone/>
            </a:pPr>
            <a:endParaRPr lang="pt-BR" dirty="0" smtClean="0"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56500" cy="1116012"/>
          </a:xfrm>
        </p:spPr>
        <p:txBody>
          <a:bodyPr/>
          <a:lstStyle/>
          <a:p>
            <a:pPr algn="ctr" eaLnBrk="1" hangingPunct="1"/>
            <a:r>
              <a:rPr lang="ru-RU" b="1" dirty="0">
                <a:solidFill>
                  <a:srgbClr val="7030A0"/>
                </a:solidFill>
                <a:latin typeface="Constantia" pitchFamily="18" charset="0"/>
              </a:rPr>
              <a:t>ПУТИ РОСТА ЦЕРКВИ</a:t>
            </a:r>
            <a:br>
              <a:rPr lang="ru-RU" b="1" dirty="0">
                <a:solidFill>
                  <a:srgbClr val="7030A0"/>
                </a:solidFill>
                <a:latin typeface="Constantia" pitchFamily="18" charset="0"/>
              </a:rPr>
            </a:br>
            <a:r>
              <a:rPr lang="uk-UA" b="1" dirty="0">
                <a:solidFill>
                  <a:srgbClr val="7030A0"/>
                </a:solidFill>
                <a:latin typeface="Constantia" pitchFamily="18" charset="0"/>
              </a:rPr>
              <a:t>І.</a:t>
            </a:r>
            <a:r>
              <a:rPr lang="ru-RU" b="1" dirty="0">
                <a:solidFill>
                  <a:srgbClr val="7030A0"/>
                </a:solidFill>
                <a:latin typeface="Constantia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nstantia" pitchFamily="18" charset="0"/>
              </a:rPr>
              <a:t>Экклезиологический</a:t>
            </a:r>
            <a:r>
              <a:rPr lang="ru-RU" b="1" dirty="0">
                <a:solidFill>
                  <a:srgbClr val="7030A0"/>
                </a:solidFill>
                <a:latin typeface="Constantia" pitchFamily="18" charset="0"/>
              </a:rPr>
              <a:t> аспект</a:t>
            </a:r>
            <a:endParaRPr lang="pt-BR" sz="4000" b="1" spc="300" dirty="0" smtClean="0">
              <a:solidFill>
                <a:srgbClr val="7030A0"/>
              </a:solidFill>
              <a:latin typeface="Constant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65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712968" cy="4541837"/>
          </a:xfrm>
        </p:spPr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  <a:latin typeface="Constantia" pitchFamily="18" charset="0"/>
              </a:rPr>
              <a:t>  </a:t>
            </a:r>
            <a:r>
              <a:rPr lang="ru-RU" sz="3600" dirty="0" smtClean="0">
                <a:solidFill>
                  <a:srgbClr val="7030A0"/>
                </a:solidFill>
                <a:latin typeface="Constantia" pitchFamily="18" charset="0"/>
              </a:rPr>
              <a:t>закрепление наставника (пол, возраст, соответствие, кто привел в Церковь);</a:t>
            </a:r>
            <a:endParaRPr lang="ru-RU" sz="3600" dirty="0">
              <a:solidFill>
                <a:srgbClr val="7030A0"/>
              </a:solidFill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СМС КОНТАКТ: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Constantia" pitchFamily="18" charset="0"/>
              </a:rPr>
              <a:t> день рождения;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Constantia" pitchFamily="18" charset="0"/>
              </a:rPr>
              <a:t> день крещения;</a:t>
            </a:r>
          </a:p>
          <a:p>
            <a:r>
              <a:rPr lang="ru-RU" sz="3600" dirty="0">
                <a:solidFill>
                  <a:srgbClr val="7030A0"/>
                </a:solidFill>
                <a:latin typeface="Constantia" pitchFamily="18" charset="0"/>
              </a:rPr>
              <a:t> </a:t>
            </a:r>
            <a:r>
              <a:rPr lang="ru-RU" sz="3600" dirty="0" smtClean="0">
                <a:solidFill>
                  <a:srgbClr val="7030A0"/>
                </a:solidFill>
                <a:latin typeface="Constantia" pitchFamily="18" charset="0"/>
              </a:rPr>
              <a:t>годовщина брака;</a:t>
            </a:r>
          </a:p>
          <a:p>
            <a:r>
              <a:rPr lang="ru-RU" sz="3600" dirty="0">
                <a:solidFill>
                  <a:srgbClr val="7030A0"/>
                </a:solidFill>
                <a:latin typeface="Constantia" pitchFamily="18" charset="0"/>
              </a:rPr>
              <a:t> приглашения на </a:t>
            </a:r>
            <a:r>
              <a:rPr lang="ru-RU" sz="3600" dirty="0" smtClean="0">
                <a:solidFill>
                  <a:srgbClr val="7030A0"/>
                </a:solidFill>
                <a:latin typeface="Constantia" pitchFamily="18" charset="0"/>
              </a:rPr>
              <a:t>мероприятия.</a:t>
            </a:r>
            <a:endParaRPr lang="pt-BR" sz="3600" dirty="0">
              <a:solidFill>
                <a:srgbClr val="7030A0"/>
              </a:solidFill>
              <a:latin typeface="Constantia" pitchFamily="18" charset="0"/>
            </a:endParaRPr>
          </a:p>
          <a:p>
            <a:pPr lvl="2" eaLnBrk="1" hangingPunct="1">
              <a:buFont typeface="Wingdings 2" pitchFamily="18" charset="2"/>
              <a:buNone/>
            </a:pPr>
            <a:endParaRPr lang="pt-BR" sz="1400" dirty="0" smtClean="0"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dirty="0">
                <a:solidFill>
                  <a:prstClr val="black"/>
                </a:solidFill>
                <a:latin typeface="Constantia" pitchFamily="18" charset="0"/>
              </a:rPr>
              <a:t>ПУТИ РОСТА ЦЕРКВИ</a:t>
            </a:r>
            <a:r>
              <a:rPr lang="ru-RU" b="1" dirty="0">
                <a:solidFill>
                  <a:srgbClr val="663366"/>
                </a:solidFill>
                <a:latin typeface="Constantia" pitchFamily="18" charset="0"/>
              </a:rPr>
              <a:t/>
            </a:r>
            <a:br>
              <a:rPr lang="ru-RU" b="1" dirty="0">
                <a:solidFill>
                  <a:srgbClr val="663366"/>
                </a:solidFill>
                <a:latin typeface="Constantia" pitchFamily="18" charset="0"/>
              </a:rPr>
            </a:br>
            <a:r>
              <a:rPr lang="uk-UA" b="1" dirty="0">
                <a:solidFill>
                  <a:srgbClr val="663366"/>
                </a:solidFill>
                <a:latin typeface="Constantia" pitchFamily="18" charset="0"/>
              </a:rPr>
              <a:t>І.</a:t>
            </a:r>
            <a:r>
              <a:rPr lang="ru-RU" b="1" dirty="0">
                <a:solidFill>
                  <a:srgbClr val="663366"/>
                </a:solidFill>
                <a:latin typeface="Constantia" pitchFamily="18" charset="0"/>
              </a:rPr>
              <a:t> </a:t>
            </a:r>
            <a:r>
              <a:rPr lang="ru-RU" b="1" dirty="0" err="1">
                <a:solidFill>
                  <a:srgbClr val="663366"/>
                </a:solidFill>
                <a:latin typeface="Constantia" pitchFamily="18" charset="0"/>
              </a:rPr>
              <a:t>Экклезиологический</a:t>
            </a:r>
            <a:r>
              <a:rPr lang="ru-RU" b="1" dirty="0">
                <a:solidFill>
                  <a:srgbClr val="663366"/>
                </a:solidFill>
                <a:latin typeface="Constantia" pitchFamily="18" charset="0"/>
              </a:rPr>
              <a:t> аспект</a:t>
            </a:r>
            <a:endParaRPr lang="pt-BR" b="1" dirty="0" smtClean="0">
              <a:latin typeface="Constant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7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56500" cy="1116012"/>
          </a:xfrm>
        </p:spPr>
        <p:txBody>
          <a:bodyPr/>
          <a:lstStyle/>
          <a:p>
            <a:pPr algn="ctr"/>
            <a:r>
              <a:rPr lang="ru-RU" sz="2000" b="1" dirty="0"/>
              <a:t> </a:t>
            </a:r>
            <a:r>
              <a:rPr lang="ru-RU" sz="2800" b="1" dirty="0"/>
              <a:t>«Господь есть часть наследия моего и </a:t>
            </a:r>
            <a:r>
              <a:rPr lang="ru-RU" sz="2800" b="1" dirty="0" smtClean="0"/>
              <a:t>                   чаши </a:t>
            </a:r>
            <a:r>
              <a:rPr lang="ru-RU" sz="2800" b="1" dirty="0"/>
              <a:t>моей. Ты держишь жребий мой.</a:t>
            </a:r>
            <a:br>
              <a:rPr lang="ru-RU" sz="2800" b="1" dirty="0"/>
            </a:br>
            <a:r>
              <a:rPr lang="ru-RU" sz="2800" b="1" dirty="0"/>
              <a:t>Межи мои прошли по прекрасным </a:t>
            </a:r>
            <a:r>
              <a:rPr lang="ru-RU" sz="2800" b="1" dirty="0" smtClean="0"/>
              <a:t>местам» (</a:t>
            </a:r>
            <a:r>
              <a:rPr lang="ru-RU" sz="2800" b="1" dirty="0" err="1"/>
              <a:t>Пс</a:t>
            </a:r>
            <a:r>
              <a:rPr lang="ru-RU" sz="2800" b="1" dirty="0" smtClean="0"/>
              <a:t>. 15:5, 6</a:t>
            </a:r>
            <a:r>
              <a:rPr lang="ru-RU" sz="2800" b="1" dirty="0"/>
              <a:t>)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E:\!!!ФОТО\!!!!ЗНАКОМЫЕ И ДРУЗЬЯ\k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0" y="2636912"/>
            <a:ext cx="8007765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064896" cy="1116012"/>
          </a:xfrm>
        </p:spPr>
        <p:txBody>
          <a:bodyPr/>
          <a:lstStyle/>
          <a:p>
            <a:pPr algn="ctr"/>
            <a:r>
              <a:rPr lang="uk-UA" sz="4000" b="1" dirty="0" err="1" smtClean="0"/>
              <a:t>Посещение</a:t>
            </a:r>
            <a:r>
              <a:rPr lang="uk-UA" sz="4000" b="1" dirty="0" smtClean="0"/>
              <a:t> </a:t>
            </a:r>
            <a:r>
              <a:rPr lang="uk-UA" sz="4000" b="1" dirty="0" err="1" smtClean="0"/>
              <a:t>активн</a:t>
            </a:r>
            <a:r>
              <a:rPr lang="ru-RU" sz="4000" b="1" dirty="0"/>
              <a:t>ы</a:t>
            </a:r>
            <a:r>
              <a:rPr lang="uk-UA" sz="4000" b="1" dirty="0" smtClean="0"/>
              <a:t>х </a:t>
            </a:r>
            <a:br>
              <a:rPr lang="uk-UA" sz="4000" b="1" dirty="0" smtClean="0"/>
            </a:br>
            <a:r>
              <a:rPr lang="uk-UA" sz="4000" b="1" dirty="0" err="1" smtClean="0"/>
              <a:t>членов</a:t>
            </a:r>
            <a:r>
              <a:rPr lang="uk-UA" sz="4000" b="1" dirty="0" smtClean="0"/>
              <a:t> Церкви</a:t>
            </a:r>
            <a:endParaRPr lang="ru-RU" sz="4000" b="1" dirty="0"/>
          </a:p>
        </p:txBody>
      </p:sp>
      <p:pic>
        <p:nvPicPr>
          <p:cNvPr id="3074" name="Picture 2" descr="E:\!!!ФОТО\Ямская- Киев-1 05.11.16-ДУХОВИЙ-КОНЦЕРТ\ДХ0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47" y="1981200"/>
            <a:ext cx="2901155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6191250" cy="833437"/>
          </a:xfrm>
        </p:spPr>
        <p:txBody>
          <a:bodyPr>
            <a:noAutofit/>
          </a:bodyPr>
          <a:lstStyle/>
          <a:p>
            <a:pPr algn="ctr"/>
            <a:r>
              <a:rPr lang="ru-RU" sz="3600" b="1" spc="300" dirty="0" err="1" smtClean="0">
                <a:latin typeface="Constantia" pitchFamily="18" charset="0"/>
              </a:rPr>
              <a:t>ІІ</a:t>
            </a:r>
            <a:r>
              <a:rPr lang="ru-RU" sz="3600" b="1" spc="300" dirty="0" smtClean="0">
                <a:latin typeface="Constantia" pitchFamily="18" charset="0"/>
              </a:rPr>
              <a:t>. ЛИТУРГИЧЕСКИЙ </a:t>
            </a:r>
            <a:r>
              <a:rPr lang="ru-RU" sz="3600" b="1" spc="300" dirty="0">
                <a:latin typeface="Constantia" pitchFamily="18" charset="0"/>
              </a:rPr>
              <a:t>АСПЕКТ</a:t>
            </a: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6309320"/>
            <a:ext cx="6191250" cy="885825"/>
          </a:xfrm>
        </p:spPr>
        <p:txBody>
          <a:bodyPr/>
          <a:lstStyle/>
          <a:p>
            <a:pPr eaLnBrk="1" hangingPunct="1"/>
            <a:r>
              <a:rPr lang="ru-RU" b="1" dirty="0" smtClean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0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ПРОГРАММА БОГОСЛУЖЕНИЯ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864096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5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УСТНЫЕ ОБЪЯВЛЕНИЯ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200800" cy="55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БОГОСЛУЖЕНИЕ БЛАГОСЛОВЕНИЯ ДЕТЕЙ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Picture 2" descr="E:\!!!ФОТО\!!!!ЗНАКОМЫЕ И ДРУЗЬЯ\image (159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64" y="1981200"/>
            <a:ext cx="6223522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56500" cy="1116012"/>
          </a:xfrm>
        </p:spPr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БОГОСЛУЖЕНИЕ ВОПРОСОВ </a:t>
            </a:r>
            <a:br>
              <a:rPr lang="ru-RU" b="1" dirty="0" smtClean="0">
                <a:latin typeface="Constantia" pitchFamily="18" charset="0"/>
              </a:rPr>
            </a:br>
            <a:r>
              <a:rPr lang="ru-RU" b="1" dirty="0" smtClean="0">
                <a:latin typeface="Constantia" pitchFamily="18" charset="0"/>
              </a:rPr>
              <a:t>И ОТВЕТОВ</a:t>
            </a:r>
            <a:br>
              <a:rPr lang="ru-RU" b="1" dirty="0" smtClean="0">
                <a:latin typeface="Constantia" pitchFamily="18" charset="0"/>
              </a:rPr>
            </a:br>
            <a:r>
              <a:rPr lang="en-US" b="1" dirty="0">
                <a:latin typeface="Constantia" pitchFamily="18" charset="0"/>
              </a:rPr>
              <a:t>http://yamskaya70.kiev.ua/video/voprosyi-i-otvetyi.html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5383546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1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6264696" cy="8334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err="1" smtClean="0">
                <a:latin typeface="Constantia" pitchFamily="18" charset="0"/>
              </a:rPr>
              <a:t>ІІІ</a:t>
            </a:r>
            <a:r>
              <a:rPr lang="ru-RU" sz="3200" b="1" dirty="0" smtClean="0">
                <a:latin typeface="Constantia" pitchFamily="18" charset="0"/>
              </a:rPr>
              <a:t>. </a:t>
            </a:r>
            <a:r>
              <a:rPr lang="ru-RU" sz="3200" b="1" dirty="0" err="1" smtClean="0">
                <a:latin typeface="Constantia" pitchFamily="18" charset="0"/>
              </a:rPr>
              <a:t>МИССИОЛОГИЧЕСКИЙ</a:t>
            </a:r>
            <a:r>
              <a:rPr lang="ru-RU" sz="3200" b="1" dirty="0" smtClean="0">
                <a:latin typeface="Constantia" pitchFamily="18" charset="0"/>
              </a:rPr>
              <a:t> </a:t>
            </a:r>
            <a:r>
              <a:rPr lang="ru-RU" sz="3200" b="1" dirty="0">
                <a:latin typeface="Constantia" pitchFamily="18" charset="0"/>
              </a:rPr>
              <a:t>АСПЕКТ</a:t>
            </a:r>
            <a:endParaRPr lang="en-US" sz="3600" b="1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6858000"/>
            <a:ext cx="6191250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9218" name="Picture 2" descr="C:\Users\Игорь\Desktop\slide_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62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568952" cy="8334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err="1" smtClean="0">
                <a:latin typeface="Constantia" pitchFamily="18" charset="0"/>
              </a:rPr>
              <a:t>МИССИОЛОГИЧЕСКИЙ</a:t>
            </a:r>
            <a:r>
              <a:rPr lang="ru-RU" sz="3200" b="1" dirty="0" smtClean="0">
                <a:latin typeface="Constantia" pitchFamily="18" charset="0"/>
              </a:rPr>
              <a:t> </a:t>
            </a:r>
            <a:r>
              <a:rPr lang="ru-RU" sz="3200" b="1" dirty="0">
                <a:latin typeface="Constantia" pitchFamily="18" charset="0"/>
              </a:rPr>
              <a:t>АСПЕКТ</a:t>
            </a:r>
            <a:endParaRPr lang="en-US" sz="3600" b="1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6858000"/>
            <a:ext cx="6191250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6" name="Picture 2" descr="C:\Users\Игорь\Desktop\plant_growt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r="1426"/>
          <a:stretch>
            <a:fillRect/>
          </a:stretch>
        </p:blipFill>
        <p:spPr bwMode="auto">
          <a:xfrm>
            <a:off x="277813" y="228600"/>
            <a:ext cx="86153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5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16540" cy="111601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Constantia" pitchFamily="18" charset="0"/>
              </a:rPr>
              <a:t>ПУТИ РОСТА ЦЕРКВИ</a:t>
            </a:r>
            <a:r>
              <a:rPr lang="ru-RU" sz="4000" b="1" dirty="0">
                <a:solidFill>
                  <a:srgbClr val="663366"/>
                </a:solidFill>
                <a:latin typeface="Constantia" pitchFamily="18" charset="0"/>
              </a:rPr>
              <a:t/>
            </a:r>
            <a:br>
              <a:rPr lang="ru-RU" sz="4000" b="1" dirty="0">
                <a:solidFill>
                  <a:srgbClr val="663366"/>
                </a:solidFill>
                <a:latin typeface="Constantia" pitchFamily="18" charset="0"/>
              </a:rPr>
            </a:br>
            <a:r>
              <a:rPr lang="uk-UA" sz="4000" b="1" dirty="0">
                <a:solidFill>
                  <a:srgbClr val="663366"/>
                </a:solidFill>
                <a:latin typeface="Constantia" pitchFamily="18" charset="0"/>
              </a:rPr>
              <a:t>І.</a:t>
            </a:r>
            <a:r>
              <a:rPr lang="ru-RU" sz="4000" b="1" dirty="0">
                <a:solidFill>
                  <a:srgbClr val="663366"/>
                </a:solidFill>
                <a:latin typeface="Constantia" pitchFamily="18" charset="0"/>
              </a:rPr>
              <a:t> </a:t>
            </a:r>
            <a:r>
              <a:rPr lang="ru-RU" sz="4000" b="1" dirty="0" err="1" smtClean="0">
                <a:solidFill>
                  <a:srgbClr val="663366"/>
                </a:solidFill>
                <a:latin typeface="Constantia" pitchFamily="18" charset="0"/>
              </a:rPr>
              <a:t>Миссиологический</a:t>
            </a:r>
            <a:r>
              <a:rPr lang="ru-RU" sz="4000" b="1" dirty="0" smtClean="0">
                <a:solidFill>
                  <a:srgbClr val="663366"/>
                </a:solidFill>
                <a:latin typeface="Constantia" pitchFamily="18" charset="0"/>
              </a:rPr>
              <a:t> аспект</a:t>
            </a:r>
            <a:r>
              <a:rPr lang="ru-RU" sz="4000" b="1" dirty="0" smtClean="0">
                <a:latin typeface="Constantia" pitchFamily="18" charset="0"/>
              </a:rPr>
              <a:t/>
            </a:r>
            <a:br>
              <a:rPr lang="ru-RU" sz="4000" b="1" dirty="0" smtClean="0">
                <a:latin typeface="Constantia" pitchFamily="18" charset="0"/>
              </a:rPr>
            </a:br>
            <a:endParaRPr lang="ru-RU" sz="4000" b="1" dirty="0">
              <a:latin typeface="Constantia" pitchFamily="18" charset="0"/>
            </a:endParaRPr>
          </a:p>
        </p:txBody>
      </p:sp>
      <p:pic>
        <p:nvPicPr>
          <p:cNvPr id="5" name="Picture 2" descr="E:\!!!ФОТО\!!!!ЗНАКОМЫЕ И ДРУЗЬЯ\image (428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526617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587727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663366"/>
                </a:solidFill>
                <a:latin typeface="Constantia" pitchFamily="18" charset="0"/>
                <a:ea typeface="+mj-ea"/>
                <a:cs typeface="+mj-cs"/>
              </a:rPr>
              <a:t>СЛУЖЕНИЕ «</a:t>
            </a:r>
            <a:r>
              <a:rPr lang="ru-RU" sz="3600" b="1" dirty="0" err="1">
                <a:solidFill>
                  <a:srgbClr val="663366"/>
                </a:solidFill>
                <a:latin typeface="Constantia" pitchFamily="18" charset="0"/>
                <a:ea typeface="+mj-ea"/>
                <a:cs typeface="+mj-cs"/>
              </a:rPr>
              <a:t>ВАРНАВЫ</a:t>
            </a:r>
            <a:r>
              <a:rPr lang="ru-RU" sz="3600" b="1" dirty="0">
                <a:solidFill>
                  <a:srgbClr val="663366"/>
                </a:solidFill>
                <a:latin typeface="Constantia" pitchFamily="18" charset="0"/>
                <a:ea typeface="+mj-ea"/>
                <a:cs typeface="+mj-cs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915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ИДУЩИЙ К БОГУ … 60 ЛЕТ</a:t>
            </a:r>
            <a:endParaRPr lang="ru-RU" dirty="0"/>
          </a:p>
        </p:txBody>
      </p:sp>
      <p:pic>
        <p:nvPicPr>
          <p:cNvPr id="4098" name="Picture 2" descr="E:\!!!ФОТО\Ямская- Киев-1 -05.11.16-ДУХОВИЙ-ЮВІЛЕЙ\ДЮ1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09" y="1981200"/>
            <a:ext cx="2901832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4541837"/>
          </a:xfrm>
        </p:spPr>
        <p:txBody>
          <a:bodyPr/>
          <a:lstStyle/>
          <a:p>
            <a:pPr marL="0" indent="0">
              <a:buNone/>
            </a:pPr>
            <a:endParaRPr lang="ru-RU" sz="2800" dirty="0" smtClean="0">
              <a:latin typeface="Constantia" pitchFamily="18" charset="0"/>
            </a:endParaRPr>
          </a:p>
          <a:p>
            <a:endParaRPr lang="ru-RU" sz="2800" dirty="0">
              <a:latin typeface="Constantia" pitchFamily="18" charset="0"/>
            </a:endParaRPr>
          </a:p>
          <a:p>
            <a:r>
              <a:rPr lang="ru-RU" sz="3200" dirty="0" smtClean="0">
                <a:latin typeface="Constantia" pitchFamily="18" charset="0"/>
              </a:rPr>
              <a:t> 24 года служения (18 из них – пастором); </a:t>
            </a:r>
          </a:p>
          <a:p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>
                <a:latin typeface="Constantia" pitchFamily="18" charset="0"/>
              </a:rPr>
              <a:t>7 лет – администратор (</a:t>
            </a:r>
            <a:r>
              <a:rPr lang="ru-RU" sz="3200" dirty="0" err="1">
                <a:latin typeface="Constantia" pitchFamily="18" charset="0"/>
              </a:rPr>
              <a:t>Секр</a:t>
            </a:r>
            <a:r>
              <a:rPr lang="ru-RU" sz="3200" dirty="0">
                <a:latin typeface="Constantia" pitchFamily="18" charset="0"/>
              </a:rPr>
              <a:t>. Киевской </a:t>
            </a:r>
            <a:r>
              <a:rPr lang="ru-RU" sz="3200" dirty="0" err="1" smtClean="0">
                <a:latin typeface="Constantia" pitchFamily="18" charset="0"/>
              </a:rPr>
              <a:t>конф-ции</a:t>
            </a:r>
            <a:r>
              <a:rPr lang="ru-RU" sz="3200" dirty="0" smtClean="0">
                <a:latin typeface="Constantia" pitchFamily="18" charset="0"/>
              </a:rPr>
              <a:t>)</a:t>
            </a:r>
          </a:p>
          <a:p>
            <a:r>
              <a:rPr lang="ru-RU" sz="3200" dirty="0">
                <a:latin typeface="Constantia" pitchFamily="18" charset="0"/>
              </a:rPr>
              <a:t> </a:t>
            </a:r>
            <a:r>
              <a:rPr lang="ru-RU" sz="3200" dirty="0" smtClean="0">
                <a:latin typeface="Constantia" pitchFamily="18" charset="0"/>
              </a:rPr>
              <a:t>4 конференции</a:t>
            </a:r>
            <a:r>
              <a:rPr lang="ru-RU" sz="3200" dirty="0">
                <a:latin typeface="Constantia" pitchFamily="18" charset="0"/>
              </a:rPr>
              <a:t>;</a:t>
            </a:r>
            <a:r>
              <a:rPr lang="ru-RU" sz="3200" dirty="0" smtClean="0">
                <a:latin typeface="Constantia" pitchFamily="18" charset="0"/>
              </a:rPr>
              <a:t> </a:t>
            </a:r>
          </a:p>
          <a:p>
            <a:r>
              <a:rPr lang="ru-RU" sz="3200" dirty="0" smtClean="0">
                <a:latin typeface="Constantia" pitchFamily="18" charset="0"/>
              </a:rPr>
              <a:t> 7 переездов; </a:t>
            </a:r>
          </a:p>
          <a:p>
            <a:r>
              <a:rPr lang="ru-RU" sz="3200" dirty="0" smtClean="0">
                <a:latin typeface="Constantia" pitchFamily="18" charset="0"/>
              </a:rPr>
              <a:t> 13 общин;</a:t>
            </a:r>
          </a:p>
          <a:p>
            <a:r>
              <a:rPr lang="ru-RU" sz="3200" dirty="0">
                <a:latin typeface="Constantia" pitchFamily="18" charset="0"/>
              </a:rPr>
              <a:t> </a:t>
            </a:r>
            <a:r>
              <a:rPr lang="ru-RU" sz="3200" dirty="0" smtClean="0">
                <a:latin typeface="Constantia" pitchFamily="18" charset="0"/>
              </a:rPr>
              <a:t>от </a:t>
            </a:r>
            <a:r>
              <a:rPr lang="ru-RU" sz="3200" dirty="0">
                <a:latin typeface="Constantia" pitchFamily="18" charset="0"/>
              </a:rPr>
              <a:t>18 </a:t>
            </a:r>
            <a:r>
              <a:rPr lang="ru-RU" sz="3200" dirty="0" err="1" smtClean="0">
                <a:latin typeface="Constantia" pitchFamily="18" charset="0"/>
              </a:rPr>
              <a:t>чЦ</a:t>
            </a:r>
            <a:r>
              <a:rPr lang="ru-RU" sz="3200" dirty="0" smtClean="0">
                <a:latin typeface="Constantia" pitchFamily="18" charset="0"/>
              </a:rPr>
              <a:t> в </a:t>
            </a:r>
            <a:r>
              <a:rPr lang="ru-RU" sz="3200" dirty="0">
                <a:latin typeface="Constantia" pitchFamily="18" charset="0"/>
              </a:rPr>
              <a:t>селе до 1507 </a:t>
            </a:r>
            <a:r>
              <a:rPr lang="ru-RU" sz="3200" dirty="0" err="1" smtClean="0">
                <a:latin typeface="Constantia" pitchFamily="18" charset="0"/>
              </a:rPr>
              <a:t>чЦ</a:t>
            </a:r>
            <a:r>
              <a:rPr lang="ru-RU" sz="3200" dirty="0" smtClean="0">
                <a:latin typeface="Constantia" pitchFamily="18" charset="0"/>
              </a:rPr>
              <a:t> в </a:t>
            </a:r>
            <a:r>
              <a:rPr lang="ru-RU" sz="3200" dirty="0" err="1" smtClean="0">
                <a:latin typeface="Constantia" pitchFamily="18" charset="0"/>
              </a:rPr>
              <a:t>ЛДЦ</a:t>
            </a:r>
            <a:r>
              <a:rPr lang="en-US" sz="3200" dirty="0">
                <a:latin typeface="Constantia" pitchFamily="18" charset="0"/>
              </a:rPr>
              <a:t>[</a:t>
            </a:r>
            <a:r>
              <a:rPr lang="ru-RU" sz="3200" dirty="0" smtClean="0">
                <a:latin typeface="Constantia" pitchFamily="18" charset="0"/>
              </a:rPr>
              <a:t>Киев</a:t>
            </a:r>
            <a:r>
              <a:rPr lang="en-US" sz="3200" dirty="0">
                <a:latin typeface="Constantia" pitchFamily="18" charset="0"/>
              </a:rPr>
              <a:t>]</a:t>
            </a:r>
            <a:r>
              <a:rPr lang="ru-RU" sz="3200" dirty="0" smtClean="0">
                <a:latin typeface="Constantia" pitchFamily="18" charset="0"/>
              </a:rPr>
              <a:t>).</a:t>
            </a:r>
            <a:endParaRPr lang="ru-RU" sz="3200" dirty="0">
              <a:latin typeface="Constantia" pitchFamily="18" charset="0"/>
            </a:endParaRPr>
          </a:p>
          <a:p>
            <a:endParaRPr lang="ru-RU" sz="2800" dirty="0" smtClean="0">
              <a:latin typeface="Constantia" pitchFamily="18" charset="0"/>
            </a:endParaRPr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556500" cy="1116012"/>
          </a:xfrm>
        </p:spPr>
        <p:txBody>
          <a:bodyPr/>
          <a:lstStyle/>
          <a:p>
            <a:pPr algn="ctr" eaLnBrk="1" hangingPunct="1"/>
            <a:r>
              <a:rPr lang="ru-RU" sz="2800" b="1" spc="300" dirty="0" smtClean="0"/>
              <a:t>ОБЩАЯ СТАТИСТИКА СЛУЖЕНИЯ</a:t>
            </a:r>
            <a:endParaRPr lang="ru-RU" sz="2800" b="1" spc="3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8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56500" cy="1116012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Constantia" pitchFamily="18" charset="0"/>
              </a:rPr>
              <a:t>АНОНС ТЕМ </a:t>
            </a:r>
            <a:br>
              <a:rPr lang="ru-RU" sz="3200" b="1" dirty="0" smtClean="0">
                <a:latin typeface="Constantia" pitchFamily="18" charset="0"/>
              </a:rPr>
            </a:br>
            <a:r>
              <a:rPr lang="ru-RU" sz="3200" b="1" dirty="0" smtClean="0">
                <a:latin typeface="Constantia" pitchFamily="18" charset="0"/>
              </a:rPr>
              <a:t>В ПАСТОРСКОМ КЛАССЕ</a:t>
            </a:r>
            <a:endParaRPr lang="ru-RU" sz="3200" b="1" dirty="0">
              <a:latin typeface="Constantia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7583851" cy="544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5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4188"/>
            <a:ext cx="7803455" cy="1116012"/>
          </a:xfrm>
        </p:spPr>
        <p:txBody>
          <a:bodyPr/>
          <a:lstStyle/>
          <a:p>
            <a:pPr algn="ctr"/>
            <a:r>
              <a:rPr lang="ru-RU" sz="4400" b="1" dirty="0" smtClean="0"/>
              <a:t>ИНТЕРНЕТ-</a:t>
            </a:r>
            <a:r>
              <a:rPr lang="ru-RU" sz="4400" b="1" dirty="0" err="1" smtClean="0"/>
              <a:t>ЕВАНГЕЛИЗМ</a:t>
            </a:r>
            <a:r>
              <a:rPr lang="ru-RU" sz="4800" b="1" dirty="0" smtClean="0"/>
              <a:t>	</a:t>
            </a:r>
            <a:br>
              <a:rPr lang="ru-RU" sz="4800" b="1" dirty="0" smtClean="0"/>
            </a:br>
            <a:r>
              <a:rPr lang="ru-RU" b="1" dirty="0" smtClean="0"/>
              <a:t>Сайт </a:t>
            </a:r>
            <a:r>
              <a:rPr lang="uk-UA" b="1" dirty="0" smtClean="0"/>
              <a:t>І-й об</a:t>
            </a:r>
            <a:r>
              <a:rPr lang="ru-RU" b="1" dirty="0" err="1" smtClean="0"/>
              <a:t>щины</a:t>
            </a:r>
            <a:r>
              <a:rPr lang="uk-UA" b="1" dirty="0" smtClean="0"/>
              <a:t> Церкви </a:t>
            </a:r>
            <a:r>
              <a:rPr lang="uk-UA" b="1" dirty="0" err="1" smtClean="0"/>
              <a:t>АСД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988840"/>
            <a:ext cx="773056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9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pc="600" dirty="0" smtClean="0">
                <a:latin typeface="Constantia" pitchFamily="18" charset="0"/>
              </a:rPr>
              <a:t>ОБРАЗОВАТЕЛЬНЫЕ ЦЕНТРЫ</a:t>
            </a:r>
            <a:r>
              <a:rPr lang="ru-RU" b="1" spc="600" dirty="0" smtClean="0">
                <a:latin typeface="Constantia" pitchFamily="18" charset="0"/>
              </a:rPr>
              <a:t/>
            </a:r>
            <a:br>
              <a:rPr lang="ru-RU" b="1" spc="600" dirty="0" smtClean="0">
                <a:latin typeface="Constantia" pitchFamily="18" charset="0"/>
              </a:rPr>
            </a:br>
            <a:r>
              <a:rPr lang="ru-RU" sz="3200" b="1" spc="600" dirty="0" smtClean="0">
                <a:latin typeface="Constantia" pitchFamily="18" charset="0"/>
              </a:rPr>
              <a:t>Выпуск </a:t>
            </a:r>
            <a:r>
              <a:rPr lang="ru-RU" sz="3200" b="1" spc="600" dirty="0" err="1" smtClean="0">
                <a:latin typeface="Constantia" pitchFamily="18" charset="0"/>
              </a:rPr>
              <a:t>КБИ</a:t>
            </a:r>
            <a:endParaRPr lang="ru-RU" sz="3200" b="1" spc="600" dirty="0">
              <a:latin typeface="Constantia" pitchFamily="18" charset="0"/>
            </a:endParaRPr>
          </a:p>
        </p:txBody>
      </p:sp>
      <p:pic>
        <p:nvPicPr>
          <p:cNvPr id="33794" name="Picture 2" descr="E:\!!!ФОТО\Выпуск КБИ-ІІ  13.06.2015\056_0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43" y="1981200"/>
            <a:ext cx="6735564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/>
              <a:t>КНИГА В</a:t>
            </a:r>
            <a:r>
              <a:rPr lang="ru-RU" sz="4000" dirty="0" smtClean="0"/>
              <a:t>ЫПУСКНИКАМ </a:t>
            </a:r>
            <a:r>
              <a:rPr lang="ru-RU" sz="4000" dirty="0" smtClean="0"/>
              <a:t>КБИ-</a:t>
            </a:r>
            <a:r>
              <a:rPr lang="uk-UA" sz="4000" dirty="0" smtClean="0"/>
              <a:t>І</a:t>
            </a:r>
            <a:endParaRPr lang="ru-RU" sz="4000" dirty="0"/>
          </a:p>
        </p:txBody>
      </p:sp>
      <p:pic>
        <p:nvPicPr>
          <p:cNvPr id="1026" name="Picture 2" descr="D:\АСД\КБИ\Osnov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62" y="1981200"/>
            <a:ext cx="6317725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981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dirty="0" smtClean="0"/>
              <a:t>КНИГА ДЛЯ В</a:t>
            </a:r>
            <a:r>
              <a:rPr lang="ru-RU" sz="3200" b="1" dirty="0" smtClean="0"/>
              <a:t>Ы</a:t>
            </a:r>
            <a:r>
              <a:rPr lang="uk-UA" sz="3200" b="1" dirty="0" smtClean="0"/>
              <a:t>ПУСКНИКОВ КБИ-ІІ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Igor\Desktop\Screenshot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488832" cy="501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6111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4188"/>
            <a:ext cx="7803455" cy="1116012"/>
          </a:xfrm>
        </p:spPr>
        <p:txBody>
          <a:bodyPr/>
          <a:lstStyle/>
          <a:p>
            <a:pPr algn="ctr"/>
            <a:r>
              <a:rPr lang="ru-RU" sz="4800" b="1" dirty="0" smtClean="0"/>
              <a:t>На базе общины Киев-</a:t>
            </a:r>
            <a:r>
              <a:rPr lang="uk-UA" sz="4800" b="1" dirty="0" smtClean="0"/>
              <a:t>І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err="1" smtClean="0"/>
              <a:t>УДЦ</a:t>
            </a:r>
            <a:r>
              <a:rPr lang="ru-RU" sz="4800" b="1" dirty="0" smtClean="0"/>
              <a:t>  «</a:t>
            </a:r>
            <a:r>
              <a:rPr lang="ru-RU" sz="4800" b="1" dirty="0" err="1" smtClean="0"/>
              <a:t>ИХТУС</a:t>
            </a:r>
            <a:r>
              <a:rPr lang="ru-RU" sz="4800" b="1" dirty="0" smtClean="0"/>
              <a:t>»</a:t>
            </a:r>
            <a:endParaRPr lang="ru-RU" sz="4800" b="1" dirty="0"/>
          </a:p>
        </p:txBody>
      </p:sp>
      <p:pic>
        <p:nvPicPr>
          <p:cNvPr id="2050" name="Picture 2" descr="C:\Users\Игорь\Desktop\Screenshot_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526485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1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663366"/>
                </a:solidFill>
              </a:rPr>
              <a:t>ОПЫТ С ОБЩИНЫ Г.  ЛЬВОВА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30" y="1981734"/>
            <a:ext cx="5087389" cy="4143895"/>
          </a:xfrm>
        </p:spPr>
      </p:pic>
    </p:spTree>
    <p:extLst>
      <p:ext uri="{BB962C8B-B14F-4D97-AF65-F5344CB8AC3E}">
        <p14:creationId xmlns:p14="http://schemas.microsoft.com/office/powerpoint/2010/main" val="21889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ОПЫТ С ОБЩИНЫ Г.  ЛЬВОВА</a:t>
            </a:r>
            <a:endParaRPr lang="ru-RU" b="1" dirty="0"/>
          </a:p>
        </p:txBody>
      </p:sp>
      <p:pic>
        <p:nvPicPr>
          <p:cNvPr id="3076" name="Picture 4" descr="C:\Users\Игорь\Desktop\молод Киев-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53" y="2316321"/>
            <a:ext cx="5266944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КЛАССЫ ПОДГОТОВКИ                      КО КРЕЩЕНИЮ</a:t>
            </a:r>
            <a:endParaRPr lang="ru-RU" b="1" dirty="0"/>
          </a:p>
        </p:txBody>
      </p:sp>
      <p:pic>
        <p:nvPicPr>
          <p:cNvPr id="2052" name="Picture 4" descr="C:\Users\Игорь\Desktop\coCKd7rpJX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16" y="1981200"/>
            <a:ext cx="5526617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Книга «Секреты настоящего счастья»</a:t>
            </a:r>
            <a:endParaRPr lang="ru-RU" dirty="0"/>
          </a:p>
        </p:txBody>
      </p:sp>
      <p:pic>
        <p:nvPicPr>
          <p:cNvPr id="4098" name="Picture 2" descr="D:\АСД\!!! КНИГИ\Секреты настоящего счастья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75" y="1981200"/>
            <a:ext cx="6440699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Киев-6, 1996-1999 </a:t>
            </a:r>
            <a:endParaRPr lang="ru-RU" b="1" dirty="0"/>
          </a:p>
        </p:txBody>
      </p:sp>
      <p:pic>
        <p:nvPicPr>
          <p:cNvPr id="1027" name="Picture 3" descr="C:\Users\Игорь\Desktop\КОЗЕР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49" y="2230977"/>
            <a:ext cx="5407152" cy="36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2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4188"/>
            <a:ext cx="7731447" cy="1116012"/>
          </a:xfrm>
        </p:spPr>
        <p:txBody>
          <a:bodyPr/>
          <a:lstStyle/>
          <a:p>
            <a:pPr algn="ctr"/>
            <a:r>
              <a:rPr lang="ru-RU" dirty="0" smtClean="0">
                <a:latin typeface="Constantia" pitchFamily="18" charset="0"/>
              </a:rPr>
              <a:t>Долгосрочные социальные проекты </a:t>
            </a:r>
            <a:br>
              <a:rPr lang="ru-RU" dirty="0" smtClean="0">
                <a:latin typeface="Constantia" pitchFamily="18" charset="0"/>
              </a:rPr>
            </a:br>
            <a:r>
              <a:rPr lang="ru-RU" dirty="0" smtClean="0">
                <a:latin typeface="Constantia" pitchFamily="18" charset="0"/>
              </a:rPr>
              <a:t>с духовным приоритетом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31746" name="Picture 2" descr="E:\!!!ФОТО\!ИНТЕРНАТ\ИНТЕРНАТ ВАСИЛЬК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16" y="1981200"/>
            <a:ext cx="5526617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!!!ФОТО\ИНТЕРНАТ\PET_76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84" y="1981200"/>
            <a:ext cx="6258081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ДОРОГА К ХРАМУ</a:t>
            </a:r>
            <a:endParaRPr lang="ru-RU" dirty="0"/>
          </a:p>
        </p:txBody>
      </p:sp>
      <p:pic>
        <p:nvPicPr>
          <p:cNvPr id="3074" name="Picture 2" descr="E:\!!!ФОТО\Интернат печать Грицюк Т\1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03" y="1981200"/>
            <a:ext cx="6217444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БОЛЬШЕ ПРАЗДНИКОВ!</a:t>
            </a:r>
            <a:endParaRPr lang="ru-RU" b="1" dirty="0"/>
          </a:p>
        </p:txBody>
      </p:sp>
      <p:pic>
        <p:nvPicPr>
          <p:cNvPr id="27651" name="Picture 3" descr="D:\АСД\! Київ-І\20151009_2059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16" y="1981200"/>
            <a:ext cx="5526617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5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6264696" cy="8334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err="1" smtClean="0">
                <a:latin typeface="Constantia" pitchFamily="18" charset="0"/>
              </a:rPr>
              <a:t>ІІІ</a:t>
            </a:r>
            <a:r>
              <a:rPr lang="ru-RU" sz="3200" b="1" dirty="0" smtClean="0">
                <a:latin typeface="Constantia" pitchFamily="18" charset="0"/>
              </a:rPr>
              <a:t>. </a:t>
            </a:r>
            <a:r>
              <a:rPr lang="ru-RU" sz="3200" b="1" dirty="0" err="1" smtClean="0">
                <a:latin typeface="Constantia" pitchFamily="18" charset="0"/>
              </a:rPr>
              <a:t>МИССИОЛОГИЧЕСКИЙ</a:t>
            </a:r>
            <a:r>
              <a:rPr lang="ru-RU" sz="3200" b="1" dirty="0" smtClean="0">
                <a:latin typeface="Constantia" pitchFamily="18" charset="0"/>
              </a:rPr>
              <a:t> АСПЕКТ: РОЛЬ ПАСТОРА</a:t>
            </a:r>
            <a:endParaRPr lang="en-US" sz="3600" b="1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6858000"/>
            <a:ext cx="6191250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4100" name="Picture 4" descr="C:\Users\Игорь\Desktop\rainy-day-getty-580x35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29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352928" cy="8334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>
                <a:latin typeface="Constantia" pitchFamily="18" charset="0"/>
              </a:rPr>
              <a:t> </a:t>
            </a:r>
            <a:r>
              <a:rPr lang="ru-RU" sz="2800" b="1" dirty="0" smtClean="0">
                <a:latin typeface="Constantia" pitchFamily="18" charset="0"/>
              </a:rPr>
              <a:t>«Тогда </a:t>
            </a:r>
            <a:r>
              <a:rPr lang="ru-RU" sz="2800" b="1" dirty="0">
                <a:latin typeface="Constantia" pitchFamily="18" charset="0"/>
              </a:rPr>
              <a:t>двенадцать </a:t>
            </a:r>
            <a:r>
              <a:rPr lang="ru-RU" sz="2800" b="1" dirty="0" smtClean="0">
                <a:latin typeface="Constantia" pitchFamily="18" charset="0"/>
              </a:rPr>
              <a:t>Апостолов, </a:t>
            </a:r>
            <a:r>
              <a:rPr lang="ru-RU" sz="2800" b="1" dirty="0">
                <a:latin typeface="Constantia" pitchFamily="18" charset="0"/>
              </a:rPr>
              <a:t>созвав множество учеников, сказали: нехорошо нам, оставив слово Божие, </a:t>
            </a:r>
            <a:r>
              <a:rPr lang="ru-RU" sz="2800" b="1" dirty="0" err="1">
                <a:latin typeface="Constantia" pitchFamily="18" charset="0"/>
              </a:rPr>
              <a:t>пещись</a:t>
            </a:r>
            <a:r>
              <a:rPr lang="ru-RU" sz="2800" b="1" dirty="0">
                <a:latin typeface="Constantia" pitchFamily="18" charset="0"/>
              </a:rPr>
              <a:t> о </a:t>
            </a:r>
            <a:r>
              <a:rPr lang="ru-RU" sz="2800" b="1" dirty="0" smtClean="0">
                <a:latin typeface="Constantia" pitchFamily="18" charset="0"/>
              </a:rPr>
              <a:t>столах… </a:t>
            </a:r>
            <a:br>
              <a:rPr lang="ru-RU" sz="2800" b="1" dirty="0" smtClean="0">
                <a:latin typeface="Constantia" pitchFamily="18" charset="0"/>
              </a:rPr>
            </a:br>
            <a:r>
              <a:rPr lang="ru-RU" sz="2800" b="1" dirty="0" smtClean="0">
                <a:latin typeface="Constantia" pitchFamily="18" charset="0"/>
              </a:rPr>
              <a:t>А </a:t>
            </a:r>
            <a:r>
              <a:rPr lang="ru-RU" sz="2800" b="1" dirty="0">
                <a:latin typeface="Constantia" pitchFamily="18" charset="0"/>
              </a:rPr>
              <a:t>мы постоянно пребудем в молитве и служении </a:t>
            </a:r>
            <a:r>
              <a:rPr lang="ru-RU" sz="2800" b="1" dirty="0" smtClean="0">
                <a:latin typeface="Constantia" pitchFamily="18" charset="0"/>
              </a:rPr>
              <a:t>слова» (</a:t>
            </a:r>
            <a:r>
              <a:rPr lang="ru-RU" sz="2800" b="1" dirty="0" err="1">
                <a:latin typeface="Constantia" pitchFamily="18" charset="0"/>
              </a:rPr>
              <a:t>Деян</a:t>
            </a:r>
            <a:r>
              <a:rPr lang="ru-RU" sz="2800" b="1" dirty="0" smtClean="0">
                <a:latin typeface="Constantia" pitchFamily="18" charset="0"/>
              </a:rPr>
              <a:t>. 6:2-4</a:t>
            </a:r>
            <a:r>
              <a:rPr lang="ru-RU" sz="2800" b="1" dirty="0">
                <a:latin typeface="Constantia" pitchFamily="18" charset="0"/>
              </a:rPr>
              <a:t>)</a:t>
            </a:r>
            <a:endParaRPr lang="en-US" sz="3200" b="1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6858000"/>
            <a:ext cx="6191250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3314" name="Picture 2" descr="C:\Users\Игорь\Desktop\духовный_рост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62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8475" y="260648"/>
            <a:ext cx="7556500" cy="1339552"/>
          </a:xfrm>
        </p:spPr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ИССЛЕДОВАНИЕ </a:t>
            </a:r>
            <a:br>
              <a:rPr lang="ru-RU" b="1" dirty="0" smtClean="0">
                <a:latin typeface="Constantia" pitchFamily="18" charset="0"/>
              </a:rPr>
            </a:br>
            <a:r>
              <a:rPr lang="ru-RU" b="1" dirty="0" smtClean="0">
                <a:latin typeface="Constantia" pitchFamily="18" charset="0"/>
              </a:rPr>
              <a:t>В </a:t>
            </a:r>
            <a:r>
              <a:rPr lang="ru-RU" b="1" dirty="0" smtClean="0">
                <a:latin typeface="Constantia" pitchFamily="18" charset="0"/>
              </a:rPr>
              <a:t>ШТ. </a:t>
            </a:r>
            <a:r>
              <a:rPr lang="ru-RU" b="1" dirty="0" smtClean="0">
                <a:latin typeface="Constantia" pitchFamily="18" charset="0"/>
              </a:rPr>
              <a:t>ТЕННЕСИ </a:t>
            </a:r>
            <a:r>
              <a:rPr lang="ru-RU" b="1" dirty="0" smtClean="0">
                <a:latin typeface="Constantia" pitchFamily="18" charset="0"/>
              </a:rPr>
              <a:t>И ДЖОРДЖИИ</a:t>
            </a:r>
            <a:br>
              <a:rPr lang="ru-RU" b="1" dirty="0" smtClean="0">
                <a:latin typeface="Constantia" pitchFamily="18" charset="0"/>
              </a:rPr>
            </a:br>
            <a:r>
              <a:rPr lang="ru-RU" b="1" dirty="0" smtClean="0">
                <a:latin typeface="Constantia" pitchFamily="18" charset="0"/>
              </a:rPr>
              <a:t>(за 30 лет) 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1981200"/>
            <a:ext cx="8424936" cy="4616152"/>
          </a:xfrm>
        </p:spPr>
        <p:txBody>
          <a:bodyPr/>
          <a:lstStyle/>
          <a:p>
            <a:r>
              <a:rPr lang="ru-RU" sz="4000" dirty="0" smtClean="0">
                <a:latin typeface="Constantia" pitchFamily="18" charset="0"/>
                <a:cs typeface="Aparajita" pitchFamily="34" charset="0"/>
              </a:rPr>
              <a:t> Нет прямой </a:t>
            </a:r>
            <a:r>
              <a:rPr lang="ru-RU" sz="4000" dirty="0">
                <a:latin typeface="Constantia" pitchFamily="18" charset="0"/>
                <a:cs typeface="Aparajita" pitchFamily="34" charset="0"/>
              </a:rPr>
              <a:t>связи вложенных денег в </a:t>
            </a:r>
            <a:r>
              <a:rPr lang="ru-RU" sz="4000" dirty="0" err="1">
                <a:latin typeface="Constantia" pitchFamily="18" charset="0"/>
                <a:cs typeface="Aparajita" pitchFamily="34" charset="0"/>
              </a:rPr>
              <a:t>евангелизацию</a:t>
            </a:r>
            <a:r>
              <a:rPr lang="ru-RU" sz="4000" dirty="0">
                <a:latin typeface="Constantia" pitchFamily="18" charset="0"/>
                <a:cs typeface="Aparajita" pitchFamily="34" charset="0"/>
              </a:rPr>
              <a:t> и количеством </a:t>
            </a:r>
            <a:r>
              <a:rPr lang="ru-RU" sz="4000" dirty="0" smtClean="0">
                <a:latin typeface="Constantia" pitchFamily="18" charset="0"/>
                <a:cs typeface="Aparajita" pitchFamily="34" charset="0"/>
              </a:rPr>
              <a:t>крещенных (потери);</a:t>
            </a:r>
          </a:p>
          <a:p>
            <a:r>
              <a:rPr lang="ru-RU" sz="4000" dirty="0">
                <a:latin typeface="Constantia" pitchFamily="18" charset="0"/>
                <a:cs typeface="Aparajita" pitchFamily="34" charset="0"/>
              </a:rPr>
              <a:t> </a:t>
            </a:r>
            <a:r>
              <a:rPr lang="ru-RU" sz="4000" dirty="0" smtClean="0">
                <a:latin typeface="Constantia" pitchFamily="18" charset="0"/>
                <a:cs typeface="Aparajita" pitchFamily="34" charset="0"/>
              </a:rPr>
              <a:t> Есть прямая связь </a:t>
            </a:r>
            <a:r>
              <a:rPr lang="ru-RU" sz="4000" dirty="0">
                <a:latin typeface="Constantia" pitchFamily="18" charset="0"/>
                <a:cs typeface="Aparajita" pitchFamily="34" charset="0"/>
              </a:rPr>
              <a:t>количества пасторов и количеством крещенных </a:t>
            </a:r>
            <a:r>
              <a:rPr lang="ru-RU" sz="4000" dirty="0" smtClean="0">
                <a:latin typeface="Constantia" pitchFamily="18" charset="0"/>
                <a:cs typeface="Aparajita" pitchFamily="34" charset="0"/>
              </a:rPr>
              <a:t> и сохраненных </a:t>
            </a:r>
            <a:r>
              <a:rPr lang="ru-RU" sz="4000" dirty="0" err="1" smtClean="0">
                <a:latin typeface="Constantia" pitchFamily="18" charset="0"/>
                <a:cs typeface="Aparajita" pitchFamily="34" charset="0"/>
              </a:rPr>
              <a:t>члЦ</a:t>
            </a:r>
            <a:r>
              <a:rPr lang="ru-RU" sz="4000" dirty="0" smtClean="0">
                <a:latin typeface="Constantia" pitchFamily="18" charset="0"/>
                <a:cs typeface="Aparajita" pitchFamily="34" charset="0"/>
              </a:rPr>
              <a:t>.</a:t>
            </a:r>
            <a:endParaRPr lang="ru-RU" sz="4000" dirty="0">
              <a:latin typeface="Constantia" pitchFamily="18" charset="0"/>
              <a:cs typeface="Aparajita" pitchFamily="34" charset="0"/>
            </a:endParaRPr>
          </a:p>
          <a:p>
            <a:pPr marL="0" indent="0" algn="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Д-р Дэвид Пенно, </a:t>
            </a:r>
            <a:r>
              <a:rPr lang="en-US" sz="2400" dirty="0" err="1" smtClean="0">
                <a:solidFill>
                  <a:srgbClr val="C00000"/>
                </a:solidFill>
              </a:rPr>
              <a:t>Dmin</a:t>
            </a:r>
            <a:r>
              <a:rPr lang="en-US" sz="2400" dirty="0" smtClean="0">
                <a:solidFill>
                  <a:srgbClr val="C00000"/>
                </a:solidFill>
              </a:rPr>
              <a:t>, 2012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46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1520" y="5229200"/>
            <a:ext cx="8496944" cy="8334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err="1" smtClean="0">
                <a:latin typeface="Constantia" pitchFamily="18" charset="0"/>
              </a:rPr>
              <a:t>ІІІ</a:t>
            </a:r>
            <a:r>
              <a:rPr lang="ru-RU" sz="3200" b="1" dirty="0" smtClean="0">
                <a:latin typeface="Constantia" pitchFamily="18" charset="0"/>
              </a:rPr>
              <a:t>. </a:t>
            </a:r>
            <a:r>
              <a:rPr lang="ru-RU" sz="3200" b="1" dirty="0" err="1" smtClean="0">
                <a:latin typeface="Constantia" pitchFamily="18" charset="0"/>
              </a:rPr>
              <a:t>МИССИОЛОГИЧЕСКИЙ</a:t>
            </a:r>
            <a:r>
              <a:rPr lang="ru-RU" sz="3200" b="1" dirty="0" smtClean="0">
                <a:latin typeface="Constantia" pitchFamily="18" charset="0"/>
              </a:rPr>
              <a:t> </a:t>
            </a:r>
            <a:r>
              <a:rPr lang="ru-RU" sz="3200" b="1" dirty="0">
                <a:latin typeface="Constantia" pitchFamily="18" charset="0"/>
              </a:rPr>
              <a:t>АСПЕКТ</a:t>
            </a:r>
            <a:endParaRPr lang="en-US" sz="3600" b="1" dirty="0" smtClean="0">
              <a:latin typeface="Constantia" pitchFamily="18" charset="0"/>
            </a:endParaRPr>
          </a:p>
        </p:txBody>
      </p:sp>
      <p:sp>
        <p:nvSpPr>
          <p:cNvPr id="5427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6858000"/>
            <a:ext cx="6191250" cy="885825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1266" name="Picture 2" descr="C:\Users\Игорь\Desktop\14-05-20-michael-berg-spiritual-movemen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71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5229200"/>
            <a:ext cx="8587680" cy="93345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5584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pc="300" dirty="0" smtClean="0"/>
              <a:t>І-й ПАСТОР </a:t>
            </a:r>
            <a:r>
              <a:rPr lang="uk-UA" spc="300" dirty="0" err="1" smtClean="0"/>
              <a:t>УГИ</a:t>
            </a:r>
            <a:r>
              <a:rPr lang="uk-UA" spc="300" dirty="0" smtClean="0"/>
              <a:t> (1999-2002)</a:t>
            </a:r>
            <a:endParaRPr lang="ru-RU" spc="300" dirty="0"/>
          </a:p>
        </p:txBody>
      </p:sp>
      <p:pic>
        <p:nvPicPr>
          <p:cNvPr id="5" name="Picture 2" descr="E:\!!!ФОТО\!!! СЕМЬЯ\Буч В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9" y="2244693"/>
            <a:ext cx="5437632" cy="36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84188"/>
            <a:ext cx="7947471" cy="1116012"/>
          </a:xfrm>
        </p:spPr>
        <p:txBody>
          <a:bodyPr/>
          <a:lstStyle/>
          <a:p>
            <a:pPr algn="ctr"/>
            <a:r>
              <a:rPr lang="uk-UA" sz="3200" spc="300" dirty="0" smtClean="0"/>
              <a:t>Б</a:t>
            </a:r>
            <a:r>
              <a:rPr lang="ru-RU" sz="3200" spc="300" dirty="0" err="1" smtClean="0"/>
              <a:t>ывший</a:t>
            </a:r>
            <a:r>
              <a:rPr lang="ru-RU" sz="3200" spc="300" dirty="0" smtClean="0"/>
              <a:t> Храм францисканцев – </a:t>
            </a:r>
            <a:r>
              <a:rPr lang="ru-RU" sz="3000" spc="300" dirty="0" smtClean="0"/>
              <a:t>Церковь АСД в г. Львове (2002-2004)</a:t>
            </a:r>
            <a:endParaRPr lang="ru-RU" sz="3000" spc="3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41" y="1981200"/>
            <a:ext cx="5088768" cy="4144963"/>
          </a:xfrm>
        </p:spPr>
      </p:pic>
    </p:spTree>
    <p:extLst>
      <p:ext uri="{BB962C8B-B14F-4D97-AF65-F5344CB8AC3E}">
        <p14:creationId xmlns:p14="http://schemas.microsoft.com/office/powerpoint/2010/main" val="28640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ФОТО\Храм на Подоле\11057390_888113484603796_2628255271648480559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24" y="1772816"/>
            <a:ext cx="5418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Храм на Подоле, г. Киев (2004-2007)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8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556500" cy="1116012"/>
          </a:xfrm>
        </p:spPr>
        <p:txBody>
          <a:bodyPr/>
          <a:lstStyle/>
          <a:p>
            <a:pPr algn="ctr"/>
            <a:r>
              <a:rPr lang="ru-RU" sz="3200" dirty="0" smtClean="0"/>
              <a:t>ЛЕВОБЕРЕЖНЫЙ ДУХОВНЫЙ ЦЕНТР</a:t>
            </a:r>
            <a:br>
              <a:rPr lang="ru-RU" sz="3200" dirty="0" smtClean="0"/>
            </a:br>
            <a:r>
              <a:rPr lang="ru-RU" sz="3200" dirty="0" smtClean="0"/>
              <a:t>(2007-2010)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89" y="2188144"/>
            <a:ext cx="4968671" cy="373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9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Picture 2" descr="E:\!!!ФОТО\ЯМСКАЯ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268760"/>
            <a:ext cx="4032448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404664"/>
            <a:ext cx="7558960" cy="77470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1"/>
                </a:solidFill>
              </a:rPr>
              <a:t>ХРАМ НА ЯМСКОЙ (г. </a:t>
            </a:r>
            <a:r>
              <a:rPr lang="ru-RU" sz="3200" dirty="0" smtClean="0">
                <a:solidFill>
                  <a:schemeClr val="accent1"/>
                </a:solidFill>
              </a:rPr>
              <a:t>Киев, с 2014 г.)</a:t>
            </a:r>
            <a:endParaRPr lang="ru-RU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2010</Words>
  <Application>Microsoft Office PowerPoint</Application>
  <PresentationFormat>Экран (4:3)</PresentationFormat>
  <Paragraphs>332</Paragraphs>
  <Slides>48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Advantage</vt:lpstr>
      <vt:lpstr>1_Advantage</vt:lpstr>
      <vt:lpstr>ПУТИ РОСТА ЦЕРКВИ АДВЕНТИСТОВ СЕДЬМОГО ДНЯ В ЕВРО-АЗИАТСКОМ ДИВИЗИОНЕ</vt:lpstr>
      <vt:lpstr> «Господь есть часть наследия моего и                    чаши моей. Ты держишь жребий мой. Межи мои прошли по прекрасным местам» (Пс. 15:5, 6)</vt:lpstr>
      <vt:lpstr>ОБЩАЯ СТАТИСТИКА СЛУЖЕНИЯ</vt:lpstr>
      <vt:lpstr>Киев-6, 1996-1999 </vt:lpstr>
      <vt:lpstr>І-й ПАСТОР УГИ (1999-2002)</vt:lpstr>
      <vt:lpstr>Бывший Храм францисканцев – Церковь АСД в г. Львове (2002-2004)</vt:lpstr>
      <vt:lpstr>Храм на Подоле, г. Киев (2004-2007)</vt:lpstr>
      <vt:lpstr>ЛЕВОБЕРЕЖНЫЙ ДУХОВНЫЙ ЦЕНТР (2007-2010)</vt:lpstr>
      <vt:lpstr> </vt:lpstr>
      <vt:lpstr>КРЕЩЕНИЕ, ЛДЦ,  г. Киев, сентябрь 2017</vt:lpstr>
      <vt:lpstr>Презентация PowerPoint</vt:lpstr>
      <vt:lpstr>Презентация PowerPoint</vt:lpstr>
      <vt:lpstr>ПУТИ РОСТА ЦЕРКВИ АДВЕНТИСТОВ СЕДЬМОГО ДНЯ В ЕВРО-АЗИАТСКОМ ДИВИЗИОНЕ</vt:lpstr>
      <vt:lpstr>   І.  ЭККЛЕЗИОЛОГИЧЕСКИЙ АСПЕКТ ІІ. ЛИТУРГИЧЕСКИЙ АСПЕКТ ІІІ. МИССИОЛОГИЧЕСКИЙ АСПЕКТ</vt:lpstr>
      <vt:lpstr>   І.  ЭККЛЕЗИОЛОГИЧЕСКИЙ АСПЕКТ </vt:lpstr>
      <vt:lpstr>ПУТИ РОСТА ЦЕРКВИ І. Экклезиологический аспект</vt:lpstr>
      <vt:lpstr>ПУТИ РОСТА ЦЕРКВИ І. Экклезиологический аспект</vt:lpstr>
      <vt:lpstr>ПУТИ РОСТА ЦЕРКВИ І. Экклезиологический аспект</vt:lpstr>
      <vt:lpstr>ПУТИ РОСТА ЦЕРКВИ І. Экклезиологический аспект</vt:lpstr>
      <vt:lpstr>Посещение активных  членов Церкви</vt:lpstr>
      <vt:lpstr>ІІ. ЛИТУРГИЧЕСКИЙ АСПЕКТ</vt:lpstr>
      <vt:lpstr>ПРОГРАММА БОГОСЛУЖЕНИЯ</vt:lpstr>
      <vt:lpstr>УСТНЫЕ ОБЪЯВЛЕНИЯ</vt:lpstr>
      <vt:lpstr>БОГОСЛУЖЕНИЕ БЛАГОСЛОВЕНИЯ ДЕТЕЙ</vt:lpstr>
      <vt:lpstr>БОГОСЛУЖЕНИЕ ВОПРОСОВ  И ОТВЕТОВ http://yamskaya70.kiev.ua/video/voprosyi-i-otvetyi.html</vt:lpstr>
      <vt:lpstr>ІІІ. МИССИОЛОГИЧЕСКИЙ АСПЕКТ</vt:lpstr>
      <vt:lpstr>МИССИОЛОГИЧЕСКИЙ АСПЕКТ</vt:lpstr>
      <vt:lpstr>ПУТИ РОСТА ЦЕРКВИ І. Миссиологический аспект </vt:lpstr>
      <vt:lpstr>ИДУЩИЙ К БОГУ … 60 ЛЕТ</vt:lpstr>
      <vt:lpstr>АНОНС ТЕМ  В ПАСТОРСКОМ КЛАССЕ</vt:lpstr>
      <vt:lpstr>ИНТЕРНЕТ-ЕВАНГЕЛИЗМ  Сайт І-й общины Церкви АСД</vt:lpstr>
      <vt:lpstr>ОБРАЗОВАТЕЛЬНЫЕ ЦЕНТРЫ Выпуск КБИ</vt:lpstr>
      <vt:lpstr>КНИГА ВЫПУСКНИКАМ КБИ-І</vt:lpstr>
      <vt:lpstr>КНИГА ДЛЯ ВЫПУСКНИКОВ КБИ-ІІ</vt:lpstr>
      <vt:lpstr>На базе общины Киев-І УДЦ  «ИХТУС»</vt:lpstr>
      <vt:lpstr>ОПЫТ С ОБЩИНЫ Г.  ЛЬВОВА</vt:lpstr>
      <vt:lpstr>ОПЫТ С ОБЩИНЫ Г.  ЛЬВОВА</vt:lpstr>
      <vt:lpstr>КЛАССЫ ПОДГОТОВКИ                      КО КРЕЩЕНИЮ</vt:lpstr>
      <vt:lpstr>Книга «Секреты настоящего счастья»</vt:lpstr>
      <vt:lpstr>Долгосрочные социальные проекты  с духовным приоритетом</vt:lpstr>
      <vt:lpstr>Презентация PowerPoint</vt:lpstr>
      <vt:lpstr>ДОРОГА К ХРАМУ</vt:lpstr>
      <vt:lpstr>БОЛЬШЕ ПРАЗДНИКОВ!</vt:lpstr>
      <vt:lpstr>ІІІ. МИССИОЛОГИЧЕСКИЙ АСПЕКТ: РОЛЬ ПАСТОРА</vt:lpstr>
      <vt:lpstr> «Тогда двенадцать Апостолов, созвав множество учеников, сказали: нехорошо нам, оставив слово Божие, пещись о столах…  А мы постоянно пребудем в молитве и служении слова» (Деян. 6:2-4)</vt:lpstr>
      <vt:lpstr>ИССЛЕДОВАНИЕ  В ШТ. ТЕННЕСИ И ДЖОРДЖИИ (за 30 лет) </vt:lpstr>
      <vt:lpstr>ІІІ. МИССИОЛОГИЧЕСКИЙ АСПЕКТ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Igor</cp:lastModifiedBy>
  <cp:revision>424</cp:revision>
  <dcterms:created xsi:type="dcterms:W3CDTF">2017-09-28T08:39:29Z</dcterms:created>
  <dcterms:modified xsi:type="dcterms:W3CDTF">2017-10-30T21:35:14Z</dcterms:modified>
</cp:coreProperties>
</file>